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7"/>
  </p:notesMasterIdLst>
  <p:handoutMasterIdLst>
    <p:handoutMasterId r:id="rId58"/>
  </p:handoutMasterIdLst>
  <p:sldIdLst>
    <p:sldId id="327" r:id="rId5"/>
    <p:sldId id="330" r:id="rId6"/>
    <p:sldId id="331" r:id="rId7"/>
    <p:sldId id="332" r:id="rId8"/>
    <p:sldId id="298" r:id="rId9"/>
    <p:sldId id="262" r:id="rId10"/>
    <p:sldId id="263" r:id="rId11"/>
    <p:sldId id="335" r:id="rId12"/>
    <p:sldId id="299" r:id="rId13"/>
    <p:sldId id="336" r:id="rId14"/>
    <p:sldId id="302" r:id="rId15"/>
    <p:sldId id="338" r:id="rId16"/>
    <p:sldId id="264" r:id="rId17"/>
    <p:sldId id="339" r:id="rId18"/>
    <p:sldId id="266" r:id="rId19"/>
    <p:sldId id="265" r:id="rId20"/>
    <p:sldId id="276" r:id="rId21"/>
    <p:sldId id="303" r:id="rId22"/>
    <p:sldId id="293" r:id="rId23"/>
    <p:sldId id="340" r:id="rId24"/>
    <p:sldId id="277" r:id="rId25"/>
    <p:sldId id="284" r:id="rId26"/>
    <p:sldId id="273" r:id="rId27"/>
    <p:sldId id="341" r:id="rId28"/>
    <p:sldId id="342" r:id="rId29"/>
    <p:sldId id="343" r:id="rId30"/>
    <p:sldId id="344" r:id="rId31"/>
    <p:sldId id="278" r:id="rId32"/>
    <p:sldId id="280" r:id="rId33"/>
    <p:sldId id="270" r:id="rId34"/>
    <p:sldId id="281" r:id="rId35"/>
    <p:sldId id="282" r:id="rId36"/>
    <p:sldId id="283" r:id="rId37"/>
    <p:sldId id="345" r:id="rId38"/>
    <p:sldId id="285" r:id="rId39"/>
    <p:sldId id="286" r:id="rId40"/>
    <p:sldId id="287" r:id="rId41"/>
    <p:sldId id="346" r:id="rId42"/>
    <p:sldId id="347" r:id="rId43"/>
    <p:sldId id="294" r:id="rId44"/>
    <p:sldId id="291" r:id="rId45"/>
    <p:sldId id="292" r:id="rId46"/>
    <p:sldId id="348" r:id="rId47"/>
    <p:sldId id="321" r:id="rId48"/>
    <p:sldId id="295" r:id="rId49"/>
    <p:sldId id="297" r:id="rId50"/>
    <p:sldId id="288" r:id="rId51"/>
    <p:sldId id="352" r:id="rId52"/>
    <p:sldId id="300" r:id="rId53"/>
    <p:sldId id="301" r:id="rId54"/>
    <p:sldId id="353" r:id="rId55"/>
    <p:sldId id="329" r:id="rId5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5174"/>
  </p:normalViewPr>
  <p:slideViewPr>
    <p:cSldViewPr snapToGrid="0" snapToObjects="1">
      <p:cViewPr varScale="1">
        <p:scale>
          <a:sx n="63" d="100"/>
          <a:sy n="63" d="100"/>
        </p:scale>
        <p:origin x="1445" y="25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61"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9/18/2025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24.jpg>
</file>

<file path=ppt/media/image25.jpg>
</file>

<file path=ppt/media/image26.jpg>
</file>

<file path=ppt/media/image27.jpeg>
</file>

<file path=ppt/media/image28.jpg>
</file>

<file path=ppt/media/image29.jpg>
</file>

<file path=ppt/media/image3.png>
</file>

<file path=ppt/media/image30.jpg>
</file>

<file path=ppt/media/image31.jpeg>
</file>

<file path=ppt/media/image32.jpg>
</file>

<file path=ppt/media/image33.jpg>
</file>

<file path=ppt/media/image34.jpg>
</file>

<file path=ppt/media/image35.png>
</file>

<file path=ppt/media/image36.png>
</file>

<file path=ppt/media/image37.png>
</file>

<file path=ppt/media/image38.jpeg>
</file>

<file path=ppt/media/image4.jpe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37508533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41</a:t>
            </a:fld>
            <a:endParaRPr lang="en-US"/>
          </a:p>
        </p:txBody>
      </p:sp>
    </p:spTree>
    <p:extLst>
      <p:ext uri="{BB962C8B-B14F-4D97-AF65-F5344CB8AC3E}">
        <p14:creationId xmlns:p14="http://schemas.microsoft.com/office/powerpoint/2010/main" val="1876659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32.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Keith Jackson</a:t>
            </a:r>
          </a:p>
          <a:p>
            <a:r>
              <a:rPr lang="en-US" dirty="0">
                <a:solidFill>
                  <a:schemeClr val="bg2"/>
                </a:solidFill>
                <a:latin typeface="Abadi" panose="020B0604020104020204" pitchFamily="34" charset="0"/>
                <a:ea typeface="SF Pro" pitchFamily="2" charset="0"/>
                <a:cs typeface="SF Pro" pitchFamily="2" charset="0"/>
              </a:rPr>
              <a:t>08/27/2025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652716" y="1368529"/>
            <a:ext cx="2224902" cy="1965755"/>
          </a:xfrm>
          <a:custGeom>
            <a:avLst/>
            <a:gdLst/>
            <a:ahLst/>
            <a:cxnLst/>
            <a:rect l="l" t="t" r="r" b="b"/>
            <a:pathLst>
              <a:path w="3669029" h="3241675">
                <a:moveTo>
                  <a:pt x="3124344" y="0"/>
                </a:moveTo>
                <a:lnTo>
                  <a:pt x="544580" y="0"/>
                </a:lnTo>
                <a:lnTo>
                  <a:pt x="469856" y="123"/>
                </a:lnTo>
                <a:lnTo>
                  <a:pt x="404897" y="988"/>
                </a:lnTo>
                <a:lnTo>
                  <a:pt x="348817" y="3336"/>
                </a:lnTo>
                <a:lnTo>
                  <a:pt x="300728" y="7908"/>
                </a:lnTo>
                <a:lnTo>
                  <a:pt x="259740" y="15445"/>
                </a:lnTo>
                <a:lnTo>
                  <a:pt x="180610" y="46623"/>
                </a:lnTo>
                <a:lnTo>
                  <a:pt x="140057" y="72524"/>
                </a:lnTo>
                <a:lnTo>
                  <a:pt x="103846" y="103851"/>
                </a:lnTo>
                <a:lnTo>
                  <a:pt x="72519" y="140062"/>
                </a:lnTo>
                <a:lnTo>
                  <a:pt x="46617" y="180614"/>
                </a:lnTo>
                <a:lnTo>
                  <a:pt x="26679" y="224966"/>
                </a:lnTo>
                <a:lnTo>
                  <a:pt x="7905" y="300728"/>
                </a:lnTo>
                <a:lnTo>
                  <a:pt x="3334" y="348817"/>
                </a:lnTo>
                <a:lnTo>
                  <a:pt x="988" y="404897"/>
                </a:lnTo>
                <a:lnTo>
                  <a:pt x="123" y="469856"/>
                </a:lnTo>
                <a:lnTo>
                  <a:pt x="0" y="544580"/>
                </a:lnTo>
                <a:lnTo>
                  <a:pt x="0" y="2696965"/>
                </a:lnTo>
                <a:lnTo>
                  <a:pt x="123" y="2771689"/>
                </a:lnTo>
                <a:lnTo>
                  <a:pt x="988" y="2836647"/>
                </a:lnTo>
                <a:lnTo>
                  <a:pt x="3334" y="2892727"/>
                </a:lnTo>
                <a:lnTo>
                  <a:pt x="7905" y="2940817"/>
                </a:lnTo>
                <a:lnTo>
                  <a:pt x="15439" y="2981804"/>
                </a:lnTo>
                <a:lnTo>
                  <a:pt x="46617" y="3060934"/>
                </a:lnTo>
                <a:lnTo>
                  <a:pt x="72519" y="3101488"/>
                </a:lnTo>
                <a:lnTo>
                  <a:pt x="103846"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8" y="3241421"/>
                </a:lnTo>
                <a:lnTo>
                  <a:pt x="3264027" y="3240557"/>
                </a:lnTo>
                <a:lnTo>
                  <a:pt x="3320107" y="3238210"/>
                </a:lnTo>
                <a:lnTo>
                  <a:pt x="3368196" y="3233640"/>
                </a:lnTo>
                <a:lnTo>
                  <a:pt x="3409184" y="3226105"/>
                </a:lnTo>
                <a:lnTo>
                  <a:pt x="3488314" y="3194928"/>
                </a:lnTo>
                <a:lnTo>
                  <a:pt x="3528870" y="3169025"/>
                </a:lnTo>
                <a:lnTo>
                  <a:pt x="3565082" y="3137698"/>
                </a:lnTo>
                <a:lnTo>
                  <a:pt x="3596410" y="3101488"/>
                </a:lnTo>
                <a:lnTo>
                  <a:pt x="3622311" y="3060934"/>
                </a:lnTo>
                <a:lnTo>
                  <a:pt x="3642245" y="3016578"/>
                </a:lnTo>
                <a:lnTo>
                  <a:pt x="3661019" y="2940817"/>
                </a:lnTo>
                <a:lnTo>
                  <a:pt x="3665589" y="2892727"/>
                </a:lnTo>
                <a:lnTo>
                  <a:pt x="3667936" y="2836647"/>
                </a:lnTo>
                <a:lnTo>
                  <a:pt x="3668801" y="2771689"/>
                </a:lnTo>
                <a:lnTo>
                  <a:pt x="3668924" y="2696965"/>
                </a:lnTo>
                <a:lnTo>
                  <a:pt x="3668924" y="544580"/>
                </a:lnTo>
                <a:lnTo>
                  <a:pt x="3668801" y="469856"/>
                </a:lnTo>
                <a:lnTo>
                  <a:pt x="3667936" y="404897"/>
                </a:lnTo>
                <a:lnTo>
                  <a:pt x="3665589" y="348817"/>
                </a:lnTo>
                <a:lnTo>
                  <a:pt x="3661019" y="300728"/>
                </a:lnTo>
                <a:lnTo>
                  <a:pt x="3653485" y="259740"/>
                </a:lnTo>
                <a:lnTo>
                  <a:pt x="3622311" y="180614"/>
                </a:lnTo>
                <a:lnTo>
                  <a:pt x="3596410" y="140062"/>
                </a:lnTo>
                <a:lnTo>
                  <a:pt x="3565082" y="103851"/>
                </a:lnTo>
                <a:lnTo>
                  <a:pt x="3528870" y="72524"/>
                </a:lnTo>
                <a:lnTo>
                  <a:pt x="3488314" y="46623"/>
                </a:lnTo>
                <a:lnTo>
                  <a:pt x="3443957" y="26690"/>
                </a:lnTo>
                <a:lnTo>
                  <a:pt x="3368196" y="7908"/>
                </a:lnTo>
                <a:lnTo>
                  <a:pt x="3320107" y="3336"/>
                </a:lnTo>
                <a:lnTo>
                  <a:pt x="3264027" y="988"/>
                </a:lnTo>
                <a:lnTo>
                  <a:pt x="3199068" y="123"/>
                </a:lnTo>
                <a:lnTo>
                  <a:pt x="3124344" y="0"/>
                </a:lnTo>
                <a:close/>
              </a:path>
            </a:pathLst>
          </a:custGeom>
          <a:solidFill>
            <a:srgbClr val="CBCBCB"/>
          </a:solidFill>
        </p:spPr>
        <p:txBody>
          <a:bodyPr wrap="square" lIns="0" tIns="0" rIns="0" bIns="0" rtlCol="0"/>
          <a:lstStyle/>
          <a:p>
            <a:endParaRPr sz="1092"/>
          </a:p>
        </p:txBody>
      </p:sp>
      <p:sp>
        <p:nvSpPr>
          <p:cNvPr id="4" name="object 4"/>
          <p:cNvSpPr txBox="1"/>
          <p:nvPr/>
        </p:nvSpPr>
        <p:spPr>
          <a:xfrm>
            <a:off x="1097285" y="1807088"/>
            <a:ext cx="1335789" cy="1063185"/>
          </a:xfrm>
          <a:prstGeom prst="rect">
            <a:avLst/>
          </a:prstGeom>
        </p:spPr>
        <p:txBody>
          <a:bodyPr vert="horz" wrap="square" lIns="0" tIns="6931" rIns="0" bIns="0" rtlCol="0">
            <a:spAutoFit/>
          </a:bodyPr>
          <a:lstStyle/>
          <a:p>
            <a:pPr marL="7701" marR="3081" algn="ctr">
              <a:lnSpc>
                <a:spcPct val="111000"/>
              </a:lnSpc>
              <a:spcBef>
                <a:spcPts val="55"/>
              </a:spcBef>
            </a:pPr>
            <a:r>
              <a:rPr sz="1577" spc="55" dirty="0">
                <a:latin typeface="Arial"/>
                <a:cs typeface="Arial"/>
              </a:rPr>
              <a:t>Requesting </a:t>
            </a:r>
            <a:r>
              <a:rPr sz="1577" spc="88" dirty="0">
                <a:latin typeface="Arial"/>
                <a:cs typeface="Arial"/>
              </a:rPr>
              <a:t>rocket</a:t>
            </a:r>
            <a:r>
              <a:rPr sz="1577" spc="-42" dirty="0">
                <a:latin typeface="Arial"/>
                <a:cs typeface="Arial"/>
              </a:rPr>
              <a:t> </a:t>
            </a:r>
            <a:r>
              <a:rPr sz="1577" spc="69" dirty="0">
                <a:latin typeface="Arial"/>
                <a:cs typeface="Arial"/>
              </a:rPr>
              <a:t>launch </a:t>
            </a:r>
            <a:r>
              <a:rPr sz="1577" spc="73" dirty="0">
                <a:latin typeface="Arial"/>
                <a:cs typeface="Arial"/>
              </a:rPr>
              <a:t>data</a:t>
            </a:r>
            <a:r>
              <a:rPr sz="1577" spc="-58" dirty="0">
                <a:latin typeface="Arial"/>
                <a:cs typeface="Arial"/>
              </a:rPr>
              <a:t> </a:t>
            </a:r>
            <a:r>
              <a:rPr sz="1577" spc="106" dirty="0">
                <a:latin typeface="Arial"/>
                <a:cs typeface="Arial"/>
              </a:rPr>
              <a:t>from </a:t>
            </a:r>
            <a:r>
              <a:rPr sz="1577" spc="55" dirty="0">
                <a:latin typeface="Arial"/>
                <a:cs typeface="Arial"/>
              </a:rPr>
              <a:t>SpaceX</a:t>
            </a:r>
            <a:r>
              <a:rPr sz="1577" spc="-55" dirty="0">
                <a:latin typeface="Arial"/>
                <a:cs typeface="Arial"/>
              </a:rPr>
              <a:t> </a:t>
            </a:r>
            <a:r>
              <a:rPr sz="1577" spc="-15" dirty="0">
                <a:latin typeface="Arial"/>
                <a:cs typeface="Arial"/>
              </a:rPr>
              <a:t>API</a:t>
            </a:r>
            <a:endParaRPr sz="1577">
              <a:latin typeface="Arial"/>
              <a:cs typeface="Arial"/>
            </a:endParaRPr>
          </a:p>
        </p:txBody>
      </p:sp>
      <p:sp>
        <p:nvSpPr>
          <p:cNvPr id="5" name="object 5"/>
          <p:cNvSpPr/>
          <p:nvPr/>
        </p:nvSpPr>
        <p:spPr>
          <a:xfrm>
            <a:off x="3536903" y="1368529"/>
            <a:ext cx="2224902" cy="1965755"/>
          </a:xfrm>
          <a:custGeom>
            <a:avLst/>
            <a:gdLst/>
            <a:ahLst/>
            <a:cxnLst/>
            <a:rect l="l" t="t" r="r" b="b"/>
            <a:pathLst>
              <a:path w="3669029" h="3241675">
                <a:moveTo>
                  <a:pt x="3166908" y="0"/>
                </a:moveTo>
                <a:lnTo>
                  <a:pt x="502016" y="0"/>
                </a:lnTo>
                <a:lnTo>
                  <a:pt x="433132" y="113"/>
                </a:lnTo>
                <a:lnTo>
                  <a:pt x="373250" y="910"/>
                </a:lnTo>
                <a:lnTo>
                  <a:pt x="321553" y="3074"/>
                </a:lnTo>
                <a:lnTo>
                  <a:pt x="277221" y="7287"/>
                </a:lnTo>
                <a:lnTo>
                  <a:pt x="239438" y="14233"/>
                </a:lnTo>
                <a:lnTo>
                  <a:pt x="158723" y="47324"/>
                </a:lnTo>
                <a:lnTo>
                  <a:pt x="115250" y="77830"/>
                </a:lnTo>
                <a:lnTo>
                  <a:pt x="77830" y="115250"/>
                </a:lnTo>
                <a:lnTo>
                  <a:pt x="47324" y="158723"/>
                </a:lnTo>
                <a:lnTo>
                  <a:pt x="24596" y="207386"/>
                </a:lnTo>
                <a:lnTo>
                  <a:pt x="7287" y="277221"/>
                </a:lnTo>
                <a:lnTo>
                  <a:pt x="3074" y="321553"/>
                </a:lnTo>
                <a:lnTo>
                  <a:pt x="910" y="373250"/>
                </a:lnTo>
                <a:lnTo>
                  <a:pt x="113" y="433132"/>
                </a:lnTo>
                <a:lnTo>
                  <a:pt x="0" y="502016"/>
                </a:lnTo>
                <a:lnTo>
                  <a:pt x="0" y="2739529"/>
                </a:lnTo>
                <a:lnTo>
                  <a:pt x="113" y="2808412"/>
                </a:lnTo>
                <a:lnTo>
                  <a:pt x="910" y="2868294"/>
                </a:lnTo>
                <a:lnTo>
                  <a:pt x="3074" y="2919992"/>
                </a:lnTo>
                <a:lnTo>
                  <a:pt x="7287" y="2964323"/>
                </a:lnTo>
                <a:lnTo>
                  <a:pt x="14233" y="3002106"/>
                </a:lnTo>
                <a:lnTo>
                  <a:pt x="47324" y="3082821"/>
                </a:lnTo>
                <a:lnTo>
                  <a:pt x="77830" y="3126294"/>
                </a:lnTo>
                <a:lnTo>
                  <a:pt x="115250" y="3163715"/>
                </a:lnTo>
                <a:lnTo>
                  <a:pt x="158723" y="3194220"/>
                </a:lnTo>
                <a:lnTo>
                  <a:pt x="207386" y="3216949"/>
                </a:lnTo>
                <a:lnTo>
                  <a:pt x="277221" y="3234257"/>
                </a:lnTo>
                <a:lnTo>
                  <a:pt x="321553" y="3238470"/>
                </a:lnTo>
                <a:lnTo>
                  <a:pt x="373250" y="3240634"/>
                </a:lnTo>
                <a:lnTo>
                  <a:pt x="433132" y="3241431"/>
                </a:lnTo>
                <a:lnTo>
                  <a:pt x="502016" y="3241545"/>
                </a:lnTo>
                <a:lnTo>
                  <a:pt x="3166908" y="3241545"/>
                </a:lnTo>
                <a:lnTo>
                  <a:pt x="3235796" y="3241431"/>
                </a:lnTo>
                <a:lnTo>
                  <a:pt x="3295679" y="3240634"/>
                </a:lnTo>
                <a:lnTo>
                  <a:pt x="3347377" y="3238470"/>
                </a:lnTo>
                <a:lnTo>
                  <a:pt x="3391708" y="3234257"/>
                </a:lnTo>
                <a:lnTo>
                  <a:pt x="3429492" y="3227311"/>
                </a:lnTo>
                <a:lnTo>
                  <a:pt x="3510210" y="3194220"/>
                </a:lnTo>
                <a:lnTo>
                  <a:pt x="3553680" y="3163715"/>
                </a:lnTo>
                <a:lnTo>
                  <a:pt x="3591098" y="3126294"/>
                </a:lnTo>
                <a:lnTo>
                  <a:pt x="3621601" y="3082821"/>
                </a:lnTo>
                <a:lnTo>
                  <a:pt x="3644328" y="3034158"/>
                </a:lnTo>
                <a:lnTo>
                  <a:pt x="3661644" y="2964323"/>
                </a:lnTo>
                <a:lnTo>
                  <a:pt x="3665859" y="2919992"/>
                </a:lnTo>
                <a:lnTo>
                  <a:pt x="3668024" y="2868294"/>
                </a:lnTo>
                <a:lnTo>
                  <a:pt x="3668821" y="2808412"/>
                </a:lnTo>
                <a:lnTo>
                  <a:pt x="3668935" y="2739529"/>
                </a:lnTo>
                <a:lnTo>
                  <a:pt x="3668935" y="502016"/>
                </a:lnTo>
                <a:lnTo>
                  <a:pt x="3668821" y="433132"/>
                </a:lnTo>
                <a:lnTo>
                  <a:pt x="3668024" y="373250"/>
                </a:lnTo>
                <a:lnTo>
                  <a:pt x="3665859" y="321553"/>
                </a:lnTo>
                <a:lnTo>
                  <a:pt x="3661644" y="277221"/>
                </a:lnTo>
                <a:lnTo>
                  <a:pt x="3654695" y="239438"/>
                </a:lnTo>
                <a:lnTo>
                  <a:pt x="3621601" y="158723"/>
                </a:lnTo>
                <a:lnTo>
                  <a:pt x="3591098" y="115250"/>
                </a:lnTo>
                <a:lnTo>
                  <a:pt x="3553680" y="77830"/>
                </a:lnTo>
                <a:lnTo>
                  <a:pt x="3510210" y="47324"/>
                </a:lnTo>
                <a:lnTo>
                  <a:pt x="3461549" y="24596"/>
                </a:lnTo>
                <a:lnTo>
                  <a:pt x="3391708" y="7287"/>
                </a:lnTo>
                <a:lnTo>
                  <a:pt x="3347377" y="3074"/>
                </a:lnTo>
                <a:lnTo>
                  <a:pt x="3295679" y="910"/>
                </a:lnTo>
                <a:lnTo>
                  <a:pt x="3235796" y="113"/>
                </a:lnTo>
                <a:lnTo>
                  <a:pt x="3166908" y="0"/>
                </a:lnTo>
                <a:close/>
              </a:path>
            </a:pathLst>
          </a:custGeom>
          <a:solidFill>
            <a:srgbClr val="CBCBCB"/>
          </a:solidFill>
        </p:spPr>
        <p:txBody>
          <a:bodyPr wrap="square" lIns="0" tIns="0" rIns="0" bIns="0" rtlCol="0"/>
          <a:lstStyle/>
          <a:p>
            <a:endParaRPr sz="1092"/>
          </a:p>
        </p:txBody>
      </p:sp>
      <p:sp>
        <p:nvSpPr>
          <p:cNvPr id="6" name="object 6"/>
          <p:cNvSpPr txBox="1"/>
          <p:nvPr/>
        </p:nvSpPr>
        <p:spPr>
          <a:xfrm>
            <a:off x="3605148" y="1548768"/>
            <a:ext cx="2088590" cy="1608515"/>
          </a:xfrm>
          <a:prstGeom prst="rect">
            <a:avLst/>
          </a:prstGeom>
        </p:spPr>
        <p:txBody>
          <a:bodyPr vert="horz" wrap="square" lIns="0" tIns="5776" rIns="0" bIns="0" rtlCol="0">
            <a:spAutoFit/>
          </a:bodyPr>
          <a:lstStyle/>
          <a:p>
            <a:pPr marL="120910" marR="116674" algn="ctr">
              <a:lnSpc>
                <a:spcPct val="111500"/>
              </a:lnSpc>
              <a:spcBef>
                <a:spcPts val="45"/>
              </a:spcBef>
            </a:pPr>
            <a:r>
              <a:rPr sz="1577" spc="82" dirty="0">
                <a:latin typeface="Arial"/>
                <a:cs typeface="Arial"/>
              </a:rPr>
              <a:t>Decoding</a:t>
            </a:r>
            <a:r>
              <a:rPr sz="1577" spc="-45" dirty="0">
                <a:latin typeface="Arial"/>
                <a:cs typeface="Arial"/>
              </a:rPr>
              <a:t> </a:t>
            </a:r>
            <a:r>
              <a:rPr sz="1577" spc="79" dirty="0">
                <a:latin typeface="Arial"/>
                <a:cs typeface="Arial"/>
              </a:rPr>
              <a:t>the </a:t>
            </a:r>
            <a:r>
              <a:rPr sz="1577" spc="58" dirty="0">
                <a:latin typeface="Arial"/>
                <a:cs typeface="Arial"/>
              </a:rPr>
              <a:t>response</a:t>
            </a:r>
            <a:r>
              <a:rPr sz="1577" spc="-39" dirty="0">
                <a:latin typeface="Arial"/>
                <a:cs typeface="Arial"/>
              </a:rPr>
              <a:t> </a:t>
            </a:r>
            <a:r>
              <a:rPr sz="1577" spc="97" dirty="0">
                <a:latin typeface="Arial"/>
                <a:cs typeface="Arial"/>
              </a:rPr>
              <a:t>content </a:t>
            </a:r>
            <a:r>
              <a:rPr sz="1577" spc="73" dirty="0">
                <a:latin typeface="Arial"/>
                <a:cs typeface="Arial"/>
              </a:rPr>
              <a:t>using</a:t>
            </a:r>
            <a:r>
              <a:rPr sz="1577" spc="-18" dirty="0">
                <a:latin typeface="Arial"/>
                <a:cs typeface="Arial"/>
              </a:rPr>
              <a:t> </a:t>
            </a:r>
            <a:r>
              <a:rPr sz="1577" dirty="0">
                <a:latin typeface="Courier New"/>
                <a:cs typeface="Courier New"/>
              </a:rPr>
              <a:t>.json()</a:t>
            </a:r>
            <a:r>
              <a:rPr sz="1577" spc="-527" dirty="0">
                <a:latin typeface="Courier New"/>
                <a:cs typeface="Courier New"/>
              </a:rPr>
              <a:t> </a:t>
            </a:r>
            <a:r>
              <a:rPr sz="1577" spc="55" dirty="0">
                <a:latin typeface="Arial"/>
                <a:cs typeface="Arial"/>
              </a:rPr>
              <a:t>and </a:t>
            </a:r>
            <a:r>
              <a:rPr sz="1577" spc="103" dirty="0">
                <a:latin typeface="Arial"/>
                <a:cs typeface="Arial"/>
              </a:rPr>
              <a:t>turning</a:t>
            </a:r>
            <a:r>
              <a:rPr sz="1577" spc="-55" dirty="0">
                <a:latin typeface="Arial"/>
                <a:cs typeface="Arial"/>
              </a:rPr>
              <a:t> </a:t>
            </a:r>
            <a:r>
              <a:rPr sz="1577" spc="112" dirty="0">
                <a:latin typeface="Arial"/>
                <a:cs typeface="Arial"/>
              </a:rPr>
              <a:t>it</a:t>
            </a:r>
            <a:r>
              <a:rPr sz="1577" spc="-52" dirty="0">
                <a:latin typeface="Arial"/>
                <a:cs typeface="Arial"/>
              </a:rPr>
              <a:t> </a:t>
            </a:r>
            <a:r>
              <a:rPr sz="1577" spc="100" dirty="0">
                <a:latin typeface="Arial"/>
                <a:cs typeface="Arial"/>
              </a:rPr>
              <a:t>into</a:t>
            </a:r>
            <a:r>
              <a:rPr sz="1577" spc="-55" dirty="0">
                <a:latin typeface="Arial"/>
                <a:cs typeface="Arial"/>
              </a:rPr>
              <a:t> </a:t>
            </a:r>
            <a:r>
              <a:rPr sz="1577" spc="-30" dirty="0">
                <a:latin typeface="Arial"/>
                <a:cs typeface="Arial"/>
              </a:rPr>
              <a:t>a </a:t>
            </a:r>
            <a:r>
              <a:rPr sz="1577" spc="79" dirty="0">
                <a:latin typeface="Arial"/>
                <a:cs typeface="Arial"/>
              </a:rPr>
              <a:t>dataframe</a:t>
            </a:r>
            <a:r>
              <a:rPr sz="1577" spc="-49" dirty="0">
                <a:latin typeface="Arial"/>
                <a:cs typeface="Arial"/>
              </a:rPr>
              <a:t> </a:t>
            </a:r>
            <a:r>
              <a:rPr sz="1577" spc="67" dirty="0">
                <a:latin typeface="Arial"/>
                <a:cs typeface="Arial"/>
              </a:rPr>
              <a:t>using</a:t>
            </a:r>
            <a:endParaRPr sz="1577">
              <a:latin typeface="Arial"/>
              <a:cs typeface="Arial"/>
            </a:endParaRPr>
          </a:p>
          <a:p>
            <a:pPr algn="ctr">
              <a:lnSpc>
                <a:spcPts val="1877"/>
              </a:lnSpc>
            </a:pPr>
            <a:r>
              <a:rPr sz="1577" spc="-6" dirty="0">
                <a:latin typeface="Courier New"/>
                <a:cs typeface="Courier New"/>
              </a:rPr>
              <a:t>.json_normalize()</a:t>
            </a:r>
            <a:endParaRPr sz="1577">
              <a:latin typeface="Courier New"/>
              <a:cs typeface="Courier New"/>
            </a:endParaRPr>
          </a:p>
        </p:txBody>
      </p:sp>
      <p:sp>
        <p:nvSpPr>
          <p:cNvPr id="7" name="object 7"/>
          <p:cNvSpPr/>
          <p:nvPr/>
        </p:nvSpPr>
        <p:spPr>
          <a:xfrm>
            <a:off x="6421090" y="1368529"/>
            <a:ext cx="2224902" cy="1965755"/>
          </a:xfrm>
          <a:custGeom>
            <a:avLst/>
            <a:gdLst/>
            <a:ahLst/>
            <a:cxnLst/>
            <a:rect l="l" t="t" r="r" b="b"/>
            <a:pathLst>
              <a:path w="3669030" h="3241675">
                <a:moveTo>
                  <a:pt x="3166919" y="0"/>
                </a:moveTo>
                <a:lnTo>
                  <a:pt x="502016" y="0"/>
                </a:lnTo>
                <a:lnTo>
                  <a:pt x="433132" y="113"/>
                </a:lnTo>
                <a:lnTo>
                  <a:pt x="373250" y="910"/>
                </a:lnTo>
                <a:lnTo>
                  <a:pt x="321553" y="3074"/>
                </a:lnTo>
                <a:lnTo>
                  <a:pt x="277221" y="7287"/>
                </a:lnTo>
                <a:lnTo>
                  <a:pt x="239438" y="14233"/>
                </a:lnTo>
                <a:lnTo>
                  <a:pt x="158723" y="47324"/>
                </a:lnTo>
                <a:lnTo>
                  <a:pt x="115250" y="77830"/>
                </a:lnTo>
                <a:lnTo>
                  <a:pt x="77830" y="115250"/>
                </a:lnTo>
                <a:lnTo>
                  <a:pt x="47324" y="158723"/>
                </a:lnTo>
                <a:lnTo>
                  <a:pt x="24596" y="207386"/>
                </a:lnTo>
                <a:lnTo>
                  <a:pt x="7287" y="277221"/>
                </a:lnTo>
                <a:lnTo>
                  <a:pt x="3074" y="321553"/>
                </a:lnTo>
                <a:lnTo>
                  <a:pt x="910" y="373250"/>
                </a:lnTo>
                <a:lnTo>
                  <a:pt x="113" y="433132"/>
                </a:lnTo>
                <a:lnTo>
                  <a:pt x="0" y="502016"/>
                </a:lnTo>
                <a:lnTo>
                  <a:pt x="0" y="2739529"/>
                </a:lnTo>
                <a:lnTo>
                  <a:pt x="113" y="2808412"/>
                </a:lnTo>
                <a:lnTo>
                  <a:pt x="910" y="2868294"/>
                </a:lnTo>
                <a:lnTo>
                  <a:pt x="3074" y="2919992"/>
                </a:lnTo>
                <a:lnTo>
                  <a:pt x="7287" y="2964323"/>
                </a:lnTo>
                <a:lnTo>
                  <a:pt x="14233" y="3002106"/>
                </a:lnTo>
                <a:lnTo>
                  <a:pt x="47324" y="3082821"/>
                </a:lnTo>
                <a:lnTo>
                  <a:pt x="77830" y="3126294"/>
                </a:lnTo>
                <a:lnTo>
                  <a:pt x="115250" y="3163715"/>
                </a:lnTo>
                <a:lnTo>
                  <a:pt x="158723" y="3194220"/>
                </a:lnTo>
                <a:lnTo>
                  <a:pt x="207386" y="3216949"/>
                </a:lnTo>
                <a:lnTo>
                  <a:pt x="277221" y="3234257"/>
                </a:lnTo>
                <a:lnTo>
                  <a:pt x="321553" y="3238470"/>
                </a:lnTo>
                <a:lnTo>
                  <a:pt x="373250" y="3240634"/>
                </a:lnTo>
                <a:lnTo>
                  <a:pt x="433132" y="3241431"/>
                </a:lnTo>
                <a:lnTo>
                  <a:pt x="502016" y="3241545"/>
                </a:lnTo>
                <a:lnTo>
                  <a:pt x="3166919" y="3241545"/>
                </a:lnTo>
                <a:lnTo>
                  <a:pt x="3235802" y="3241431"/>
                </a:lnTo>
                <a:lnTo>
                  <a:pt x="3295682" y="3240634"/>
                </a:lnTo>
                <a:lnTo>
                  <a:pt x="3347378" y="3238470"/>
                </a:lnTo>
                <a:lnTo>
                  <a:pt x="3391709" y="3234257"/>
                </a:lnTo>
                <a:lnTo>
                  <a:pt x="3429492" y="3227311"/>
                </a:lnTo>
                <a:lnTo>
                  <a:pt x="3510210" y="3194220"/>
                </a:lnTo>
                <a:lnTo>
                  <a:pt x="3553680" y="3163715"/>
                </a:lnTo>
                <a:lnTo>
                  <a:pt x="3591098" y="3126294"/>
                </a:lnTo>
                <a:lnTo>
                  <a:pt x="3621601" y="3082821"/>
                </a:lnTo>
                <a:lnTo>
                  <a:pt x="3644328" y="3034158"/>
                </a:lnTo>
                <a:lnTo>
                  <a:pt x="3661644" y="2964323"/>
                </a:lnTo>
                <a:lnTo>
                  <a:pt x="3665859" y="2919992"/>
                </a:lnTo>
                <a:lnTo>
                  <a:pt x="3668024" y="2868294"/>
                </a:lnTo>
                <a:lnTo>
                  <a:pt x="3668821" y="2808412"/>
                </a:lnTo>
                <a:lnTo>
                  <a:pt x="3668935" y="2739529"/>
                </a:lnTo>
                <a:lnTo>
                  <a:pt x="3668935" y="502016"/>
                </a:lnTo>
                <a:lnTo>
                  <a:pt x="3668821" y="433132"/>
                </a:lnTo>
                <a:lnTo>
                  <a:pt x="3668024" y="373250"/>
                </a:lnTo>
                <a:lnTo>
                  <a:pt x="3665859" y="321553"/>
                </a:lnTo>
                <a:lnTo>
                  <a:pt x="3661644" y="277221"/>
                </a:lnTo>
                <a:lnTo>
                  <a:pt x="3654695" y="239438"/>
                </a:lnTo>
                <a:lnTo>
                  <a:pt x="3621601" y="158723"/>
                </a:lnTo>
                <a:lnTo>
                  <a:pt x="3591098" y="115250"/>
                </a:lnTo>
                <a:lnTo>
                  <a:pt x="3553680" y="77830"/>
                </a:lnTo>
                <a:lnTo>
                  <a:pt x="3510210" y="47324"/>
                </a:lnTo>
                <a:lnTo>
                  <a:pt x="3461549" y="24596"/>
                </a:lnTo>
                <a:lnTo>
                  <a:pt x="3391709" y="7287"/>
                </a:lnTo>
                <a:lnTo>
                  <a:pt x="3347378" y="3074"/>
                </a:lnTo>
                <a:lnTo>
                  <a:pt x="3295682" y="910"/>
                </a:lnTo>
                <a:lnTo>
                  <a:pt x="3235802" y="113"/>
                </a:lnTo>
                <a:lnTo>
                  <a:pt x="3166919" y="0"/>
                </a:lnTo>
                <a:close/>
              </a:path>
            </a:pathLst>
          </a:custGeom>
          <a:solidFill>
            <a:srgbClr val="CBCBCB"/>
          </a:solidFill>
        </p:spPr>
        <p:txBody>
          <a:bodyPr wrap="square" lIns="0" tIns="0" rIns="0" bIns="0" rtlCol="0"/>
          <a:lstStyle/>
          <a:p>
            <a:endParaRPr sz="1092"/>
          </a:p>
        </p:txBody>
      </p:sp>
      <p:sp>
        <p:nvSpPr>
          <p:cNvPr id="8" name="object 8"/>
          <p:cNvSpPr txBox="1"/>
          <p:nvPr/>
        </p:nvSpPr>
        <p:spPr>
          <a:xfrm>
            <a:off x="6584389" y="1537532"/>
            <a:ext cx="1898368" cy="1601922"/>
          </a:xfrm>
          <a:prstGeom prst="rect">
            <a:avLst/>
          </a:prstGeom>
        </p:spPr>
        <p:txBody>
          <a:bodyPr vert="horz" wrap="square" lIns="0" tIns="6931" rIns="0" bIns="0" rtlCol="0">
            <a:spAutoFit/>
          </a:bodyPr>
          <a:lstStyle/>
          <a:p>
            <a:pPr marL="7701" marR="3081" algn="ctr">
              <a:lnSpc>
                <a:spcPct val="111000"/>
              </a:lnSpc>
              <a:spcBef>
                <a:spcPts val="55"/>
              </a:spcBef>
            </a:pPr>
            <a:r>
              <a:rPr sz="1577" spc="61" dirty="0">
                <a:latin typeface="Arial"/>
                <a:cs typeface="Arial"/>
              </a:rPr>
              <a:t>Requesting</a:t>
            </a:r>
            <a:r>
              <a:rPr sz="1577" spc="-33" dirty="0">
                <a:latin typeface="Arial"/>
                <a:cs typeface="Arial"/>
              </a:rPr>
              <a:t> </a:t>
            </a:r>
            <a:r>
              <a:rPr sz="1577" spc="73" dirty="0">
                <a:latin typeface="Arial"/>
                <a:cs typeface="Arial"/>
              </a:rPr>
              <a:t>needed </a:t>
            </a:r>
            <a:r>
              <a:rPr sz="1577" spc="94" dirty="0">
                <a:latin typeface="Arial"/>
                <a:cs typeface="Arial"/>
              </a:rPr>
              <a:t>information</a:t>
            </a:r>
            <a:r>
              <a:rPr sz="1577" spc="-49" dirty="0">
                <a:latin typeface="Arial"/>
                <a:cs typeface="Arial"/>
              </a:rPr>
              <a:t> </a:t>
            </a:r>
            <a:r>
              <a:rPr sz="1577" spc="88" dirty="0">
                <a:latin typeface="Arial"/>
                <a:cs typeface="Arial"/>
              </a:rPr>
              <a:t>about </a:t>
            </a:r>
            <a:r>
              <a:rPr sz="1577" spc="94" dirty="0">
                <a:latin typeface="Arial"/>
                <a:cs typeface="Arial"/>
              </a:rPr>
              <a:t>the</a:t>
            </a:r>
            <a:r>
              <a:rPr sz="1577" spc="-49" dirty="0">
                <a:latin typeface="Arial"/>
                <a:cs typeface="Arial"/>
              </a:rPr>
              <a:t> </a:t>
            </a:r>
            <a:r>
              <a:rPr sz="1577" spc="61" dirty="0">
                <a:latin typeface="Arial"/>
                <a:cs typeface="Arial"/>
              </a:rPr>
              <a:t>launches</a:t>
            </a:r>
            <a:r>
              <a:rPr sz="1577" spc="-45" dirty="0">
                <a:latin typeface="Arial"/>
                <a:cs typeface="Arial"/>
              </a:rPr>
              <a:t> </a:t>
            </a:r>
            <a:r>
              <a:rPr sz="1577" spc="106" dirty="0">
                <a:latin typeface="Arial"/>
                <a:cs typeface="Arial"/>
              </a:rPr>
              <a:t>from </a:t>
            </a:r>
            <a:r>
              <a:rPr sz="1577" spc="55" dirty="0">
                <a:latin typeface="Arial"/>
                <a:cs typeface="Arial"/>
              </a:rPr>
              <a:t>SpaceX</a:t>
            </a:r>
            <a:r>
              <a:rPr sz="1577" spc="-55" dirty="0">
                <a:latin typeface="Arial"/>
                <a:cs typeface="Arial"/>
              </a:rPr>
              <a:t> </a:t>
            </a:r>
            <a:r>
              <a:rPr sz="1577" spc="-15" dirty="0">
                <a:latin typeface="Arial"/>
                <a:cs typeface="Arial"/>
              </a:rPr>
              <a:t>API</a:t>
            </a:r>
            <a:endParaRPr sz="1577">
              <a:latin typeface="Arial"/>
              <a:cs typeface="Arial"/>
            </a:endParaRPr>
          </a:p>
          <a:p>
            <a:pPr marL="104352" marR="99732" algn="ctr">
              <a:lnSpc>
                <a:spcPct val="111000"/>
              </a:lnSpc>
            </a:pPr>
            <a:r>
              <a:rPr sz="1577" spc="100" dirty="0">
                <a:latin typeface="Arial"/>
                <a:cs typeface="Arial"/>
              </a:rPr>
              <a:t>by</a:t>
            </a:r>
            <a:r>
              <a:rPr sz="1577" spc="-58" dirty="0">
                <a:latin typeface="Arial"/>
                <a:cs typeface="Arial"/>
              </a:rPr>
              <a:t> </a:t>
            </a:r>
            <a:r>
              <a:rPr sz="1577" spc="88" dirty="0">
                <a:latin typeface="Arial"/>
                <a:cs typeface="Arial"/>
              </a:rPr>
              <a:t>applying </a:t>
            </a:r>
            <a:r>
              <a:rPr sz="1577" spc="100" dirty="0">
                <a:latin typeface="Arial"/>
                <a:cs typeface="Arial"/>
              </a:rPr>
              <a:t>custom</a:t>
            </a:r>
            <a:r>
              <a:rPr sz="1577" spc="-49" dirty="0">
                <a:latin typeface="Arial"/>
                <a:cs typeface="Arial"/>
              </a:rPr>
              <a:t> </a:t>
            </a:r>
            <a:r>
              <a:rPr sz="1577" spc="85" dirty="0">
                <a:latin typeface="Arial"/>
                <a:cs typeface="Arial"/>
              </a:rPr>
              <a:t>functions</a:t>
            </a:r>
            <a:endParaRPr sz="1577">
              <a:latin typeface="Arial"/>
              <a:cs typeface="Arial"/>
            </a:endParaRPr>
          </a:p>
        </p:txBody>
      </p:sp>
      <p:sp>
        <p:nvSpPr>
          <p:cNvPr id="9" name="object 9"/>
          <p:cNvSpPr/>
          <p:nvPr/>
        </p:nvSpPr>
        <p:spPr>
          <a:xfrm>
            <a:off x="9305281" y="1368529"/>
            <a:ext cx="2224902" cy="1965755"/>
          </a:xfrm>
          <a:custGeom>
            <a:avLst/>
            <a:gdLst/>
            <a:ahLst/>
            <a:cxnLst/>
            <a:rect l="l" t="t" r="r" b="b"/>
            <a:pathLst>
              <a:path w="3669030" h="3241675">
                <a:moveTo>
                  <a:pt x="3166908" y="0"/>
                </a:moveTo>
                <a:lnTo>
                  <a:pt x="502016" y="0"/>
                </a:lnTo>
                <a:lnTo>
                  <a:pt x="433132" y="113"/>
                </a:lnTo>
                <a:lnTo>
                  <a:pt x="373250" y="910"/>
                </a:lnTo>
                <a:lnTo>
                  <a:pt x="321551" y="3074"/>
                </a:lnTo>
                <a:lnTo>
                  <a:pt x="277218" y="7287"/>
                </a:lnTo>
                <a:lnTo>
                  <a:pt x="239432" y="14233"/>
                </a:lnTo>
                <a:lnTo>
                  <a:pt x="158718" y="47324"/>
                </a:lnTo>
                <a:lnTo>
                  <a:pt x="115248" y="77830"/>
                </a:lnTo>
                <a:lnTo>
                  <a:pt x="77829" y="115250"/>
                </a:lnTo>
                <a:lnTo>
                  <a:pt x="47324" y="158723"/>
                </a:lnTo>
                <a:lnTo>
                  <a:pt x="24596" y="207386"/>
                </a:lnTo>
                <a:lnTo>
                  <a:pt x="7287" y="277221"/>
                </a:lnTo>
                <a:lnTo>
                  <a:pt x="3074" y="321553"/>
                </a:lnTo>
                <a:lnTo>
                  <a:pt x="910" y="373250"/>
                </a:lnTo>
                <a:lnTo>
                  <a:pt x="113" y="433132"/>
                </a:lnTo>
                <a:lnTo>
                  <a:pt x="0" y="502016"/>
                </a:lnTo>
                <a:lnTo>
                  <a:pt x="0" y="2739529"/>
                </a:lnTo>
                <a:lnTo>
                  <a:pt x="113" y="2808412"/>
                </a:lnTo>
                <a:lnTo>
                  <a:pt x="910" y="2868294"/>
                </a:lnTo>
                <a:lnTo>
                  <a:pt x="3074" y="2919992"/>
                </a:lnTo>
                <a:lnTo>
                  <a:pt x="7287" y="2964323"/>
                </a:lnTo>
                <a:lnTo>
                  <a:pt x="14233" y="3002106"/>
                </a:lnTo>
                <a:lnTo>
                  <a:pt x="47324" y="3082821"/>
                </a:lnTo>
                <a:lnTo>
                  <a:pt x="77829" y="3126294"/>
                </a:lnTo>
                <a:lnTo>
                  <a:pt x="115248" y="3163715"/>
                </a:lnTo>
                <a:lnTo>
                  <a:pt x="158718" y="3194220"/>
                </a:lnTo>
                <a:lnTo>
                  <a:pt x="207375" y="3216949"/>
                </a:lnTo>
                <a:lnTo>
                  <a:pt x="277218" y="3234257"/>
                </a:lnTo>
                <a:lnTo>
                  <a:pt x="321551" y="3238470"/>
                </a:lnTo>
                <a:lnTo>
                  <a:pt x="373250" y="3240634"/>
                </a:lnTo>
                <a:lnTo>
                  <a:pt x="433132" y="3241431"/>
                </a:lnTo>
                <a:lnTo>
                  <a:pt x="502016" y="3241545"/>
                </a:lnTo>
                <a:lnTo>
                  <a:pt x="3166908" y="3241545"/>
                </a:lnTo>
                <a:lnTo>
                  <a:pt x="3235792" y="3241431"/>
                </a:lnTo>
                <a:lnTo>
                  <a:pt x="3295674" y="3240634"/>
                </a:lnTo>
                <a:lnTo>
                  <a:pt x="3347373" y="3238470"/>
                </a:lnTo>
                <a:lnTo>
                  <a:pt x="3391706" y="3234257"/>
                </a:lnTo>
                <a:lnTo>
                  <a:pt x="3429492" y="3227311"/>
                </a:lnTo>
                <a:lnTo>
                  <a:pt x="3510206" y="3194220"/>
                </a:lnTo>
                <a:lnTo>
                  <a:pt x="3553676" y="3163715"/>
                </a:lnTo>
                <a:lnTo>
                  <a:pt x="3591095" y="3126294"/>
                </a:lnTo>
                <a:lnTo>
                  <a:pt x="3621600" y="3082821"/>
                </a:lnTo>
                <a:lnTo>
                  <a:pt x="3644328" y="3034158"/>
                </a:lnTo>
                <a:lnTo>
                  <a:pt x="3661637" y="2964323"/>
                </a:lnTo>
                <a:lnTo>
                  <a:pt x="3665850" y="2919992"/>
                </a:lnTo>
                <a:lnTo>
                  <a:pt x="3668013" y="2868294"/>
                </a:lnTo>
                <a:lnTo>
                  <a:pt x="3668811" y="2808412"/>
                </a:lnTo>
                <a:lnTo>
                  <a:pt x="3668924" y="2739529"/>
                </a:lnTo>
                <a:lnTo>
                  <a:pt x="3668924" y="502016"/>
                </a:lnTo>
                <a:lnTo>
                  <a:pt x="3668811" y="433132"/>
                </a:lnTo>
                <a:lnTo>
                  <a:pt x="3668013" y="373250"/>
                </a:lnTo>
                <a:lnTo>
                  <a:pt x="3665850" y="321553"/>
                </a:lnTo>
                <a:lnTo>
                  <a:pt x="3661637" y="277221"/>
                </a:lnTo>
                <a:lnTo>
                  <a:pt x="3654691" y="239438"/>
                </a:lnTo>
                <a:lnTo>
                  <a:pt x="3621600" y="158723"/>
                </a:lnTo>
                <a:lnTo>
                  <a:pt x="3591095" y="115250"/>
                </a:lnTo>
                <a:lnTo>
                  <a:pt x="3553676" y="77830"/>
                </a:lnTo>
                <a:lnTo>
                  <a:pt x="3510206" y="47324"/>
                </a:lnTo>
                <a:lnTo>
                  <a:pt x="3461549" y="24596"/>
                </a:lnTo>
                <a:lnTo>
                  <a:pt x="3391706" y="7287"/>
                </a:lnTo>
                <a:lnTo>
                  <a:pt x="3347373" y="3074"/>
                </a:lnTo>
                <a:lnTo>
                  <a:pt x="3295674" y="910"/>
                </a:lnTo>
                <a:lnTo>
                  <a:pt x="3235792" y="113"/>
                </a:lnTo>
                <a:lnTo>
                  <a:pt x="3166908" y="0"/>
                </a:lnTo>
                <a:close/>
              </a:path>
            </a:pathLst>
          </a:custGeom>
          <a:solidFill>
            <a:srgbClr val="CBCBCB"/>
          </a:solidFill>
        </p:spPr>
        <p:txBody>
          <a:bodyPr wrap="square" lIns="0" tIns="0" rIns="0" bIns="0" rtlCol="0"/>
          <a:lstStyle/>
          <a:p>
            <a:endParaRPr sz="1092"/>
          </a:p>
        </p:txBody>
      </p:sp>
      <p:sp>
        <p:nvSpPr>
          <p:cNvPr id="10" name="object 10"/>
          <p:cNvSpPr txBox="1"/>
          <p:nvPr/>
        </p:nvSpPr>
        <p:spPr>
          <a:xfrm>
            <a:off x="9532742" y="1941917"/>
            <a:ext cx="1770142" cy="793817"/>
          </a:xfrm>
          <a:prstGeom prst="rect">
            <a:avLst/>
          </a:prstGeom>
        </p:spPr>
        <p:txBody>
          <a:bodyPr vert="horz" wrap="square" lIns="0" tIns="6931" rIns="0" bIns="0" rtlCol="0">
            <a:spAutoFit/>
          </a:bodyPr>
          <a:lstStyle/>
          <a:p>
            <a:pPr marL="33116" marR="3081" indent="-25799" algn="just">
              <a:lnSpc>
                <a:spcPct val="111000"/>
              </a:lnSpc>
              <a:spcBef>
                <a:spcPts val="55"/>
              </a:spcBef>
            </a:pPr>
            <a:r>
              <a:rPr sz="1577" spc="91" dirty="0">
                <a:latin typeface="Arial"/>
                <a:cs typeface="Arial"/>
              </a:rPr>
              <a:t>Constructing</a:t>
            </a:r>
            <a:r>
              <a:rPr sz="1577" spc="-24" dirty="0">
                <a:latin typeface="Arial"/>
                <a:cs typeface="Arial"/>
              </a:rPr>
              <a:t> </a:t>
            </a:r>
            <a:r>
              <a:rPr sz="1577" spc="61" dirty="0">
                <a:latin typeface="Arial"/>
                <a:cs typeface="Arial"/>
              </a:rPr>
              <a:t>data </a:t>
            </a:r>
            <a:r>
              <a:rPr sz="1577" spc="88" dirty="0">
                <a:latin typeface="Arial"/>
                <a:cs typeface="Arial"/>
              </a:rPr>
              <a:t>we</a:t>
            </a:r>
            <a:r>
              <a:rPr sz="1577" spc="-55" dirty="0">
                <a:latin typeface="Arial"/>
                <a:cs typeface="Arial"/>
              </a:rPr>
              <a:t> </a:t>
            </a:r>
            <a:r>
              <a:rPr sz="1577" spc="42" dirty="0">
                <a:latin typeface="Arial"/>
                <a:cs typeface="Arial"/>
              </a:rPr>
              <a:t>have</a:t>
            </a:r>
            <a:r>
              <a:rPr sz="1577" spc="-52" dirty="0">
                <a:latin typeface="Arial"/>
                <a:cs typeface="Arial"/>
              </a:rPr>
              <a:t> </a:t>
            </a:r>
            <a:r>
              <a:rPr sz="1577" spc="85" dirty="0">
                <a:latin typeface="Arial"/>
                <a:cs typeface="Arial"/>
              </a:rPr>
              <a:t>obtained </a:t>
            </a:r>
            <a:r>
              <a:rPr sz="1577" spc="100" dirty="0">
                <a:latin typeface="Arial"/>
                <a:cs typeface="Arial"/>
              </a:rPr>
              <a:t>into</a:t>
            </a:r>
            <a:r>
              <a:rPr sz="1577" spc="-55" dirty="0">
                <a:latin typeface="Arial"/>
                <a:cs typeface="Arial"/>
              </a:rPr>
              <a:t> </a:t>
            </a:r>
            <a:r>
              <a:rPr sz="1577" dirty="0">
                <a:latin typeface="Arial"/>
                <a:cs typeface="Arial"/>
              </a:rPr>
              <a:t>a</a:t>
            </a:r>
            <a:r>
              <a:rPr sz="1577" spc="-55" dirty="0">
                <a:latin typeface="Arial"/>
                <a:cs typeface="Arial"/>
              </a:rPr>
              <a:t> </a:t>
            </a:r>
            <a:r>
              <a:rPr sz="1577" spc="91" dirty="0">
                <a:latin typeface="Arial"/>
                <a:cs typeface="Arial"/>
              </a:rPr>
              <a:t>dictionary</a:t>
            </a:r>
            <a:endParaRPr sz="1577">
              <a:latin typeface="Arial"/>
              <a:cs typeface="Arial"/>
            </a:endParaRPr>
          </a:p>
        </p:txBody>
      </p:sp>
      <p:sp>
        <p:nvSpPr>
          <p:cNvPr id="11" name="object 11"/>
          <p:cNvSpPr/>
          <p:nvPr/>
        </p:nvSpPr>
        <p:spPr>
          <a:xfrm>
            <a:off x="9305281" y="4002356"/>
            <a:ext cx="2224902" cy="1965755"/>
          </a:xfrm>
          <a:custGeom>
            <a:avLst/>
            <a:gdLst/>
            <a:ahLst/>
            <a:cxnLst/>
            <a:rect l="l" t="t" r="r" b="b"/>
            <a:pathLst>
              <a:path w="3669030" h="3241675">
                <a:moveTo>
                  <a:pt x="3124344" y="0"/>
                </a:moveTo>
                <a:lnTo>
                  <a:pt x="544580" y="0"/>
                </a:lnTo>
                <a:lnTo>
                  <a:pt x="469856" y="123"/>
                </a:lnTo>
                <a:lnTo>
                  <a:pt x="404897" y="988"/>
                </a:lnTo>
                <a:lnTo>
                  <a:pt x="348817" y="3336"/>
                </a:lnTo>
                <a:lnTo>
                  <a:pt x="300728" y="7908"/>
                </a:lnTo>
                <a:lnTo>
                  <a:pt x="259740" y="15445"/>
                </a:lnTo>
                <a:lnTo>
                  <a:pt x="180610" y="46623"/>
                </a:lnTo>
                <a:lnTo>
                  <a:pt x="140057" y="72522"/>
                </a:lnTo>
                <a:lnTo>
                  <a:pt x="103846" y="103847"/>
                </a:lnTo>
                <a:lnTo>
                  <a:pt x="72519" y="140057"/>
                </a:lnTo>
                <a:lnTo>
                  <a:pt x="46617" y="180610"/>
                </a:lnTo>
                <a:lnTo>
                  <a:pt x="26679" y="224966"/>
                </a:lnTo>
                <a:lnTo>
                  <a:pt x="7905" y="300728"/>
                </a:lnTo>
                <a:lnTo>
                  <a:pt x="3334" y="348817"/>
                </a:lnTo>
                <a:lnTo>
                  <a:pt x="988" y="404897"/>
                </a:lnTo>
                <a:lnTo>
                  <a:pt x="123" y="469856"/>
                </a:lnTo>
                <a:lnTo>
                  <a:pt x="0" y="544580"/>
                </a:lnTo>
                <a:lnTo>
                  <a:pt x="0" y="2696965"/>
                </a:lnTo>
                <a:lnTo>
                  <a:pt x="123" y="2771689"/>
                </a:lnTo>
                <a:lnTo>
                  <a:pt x="988" y="2836647"/>
                </a:lnTo>
                <a:lnTo>
                  <a:pt x="3334" y="2892727"/>
                </a:lnTo>
                <a:lnTo>
                  <a:pt x="7905" y="2940817"/>
                </a:lnTo>
                <a:lnTo>
                  <a:pt x="15439" y="2981804"/>
                </a:lnTo>
                <a:lnTo>
                  <a:pt x="46617" y="3060934"/>
                </a:lnTo>
                <a:lnTo>
                  <a:pt x="72519" y="3101488"/>
                </a:lnTo>
                <a:lnTo>
                  <a:pt x="103846"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8" y="3241421"/>
                </a:lnTo>
                <a:lnTo>
                  <a:pt x="3264027" y="3240557"/>
                </a:lnTo>
                <a:lnTo>
                  <a:pt x="3320107" y="3238210"/>
                </a:lnTo>
                <a:lnTo>
                  <a:pt x="3368196" y="3233640"/>
                </a:lnTo>
                <a:lnTo>
                  <a:pt x="3409184" y="3226105"/>
                </a:lnTo>
                <a:lnTo>
                  <a:pt x="3488314" y="3194928"/>
                </a:lnTo>
                <a:lnTo>
                  <a:pt x="3528867" y="3169025"/>
                </a:lnTo>
                <a:lnTo>
                  <a:pt x="3565078" y="3137698"/>
                </a:lnTo>
                <a:lnTo>
                  <a:pt x="3596405" y="3101488"/>
                </a:lnTo>
                <a:lnTo>
                  <a:pt x="3622307" y="3060934"/>
                </a:lnTo>
                <a:lnTo>
                  <a:pt x="3642245" y="3016578"/>
                </a:lnTo>
                <a:lnTo>
                  <a:pt x="3661019" y="2940817"/>
                </a:lnTo>
                <a:lnTo>
                  <a:pt x="3665589" y="2892727"/>
                </a:lnTo>
                <a:lnTo>
                  <a:pt x="3667936" y="2836647"/>
                </a:lnTo>
                <a:lnTo>
                  <a:pt x="3668801" y="2771689"/>
                </a:lnTo>
                <a:lnTo>
                  <a:pt x="3668924" y="2696965"/>
                </a:lnTo>
                <a:lnTo>
                  <a:pt x="3668924" y="544580"/>
                </a:lnTo>
                <a:lnTo>
                  <a:pt x="3668801" y="469856"/>
                </a:lnTo>
                <a:lnTo>
                  <a:pt x="3667936" y="404897"/>
                </a:lnTo>
                <a:lnTo>
                  <a:pt x="3665589" y="348817"/>
                </a:lnTo>
                <a:lnTo>
                  <a:pt x="3661019" y="300728"/>
                </a:lnTo>
                <a:lnTo>
                  <a:pt x="3653485" y="259740"/>
                </a:lnTo>
                <a:lnTo>
                  <a:pt x="3622307" y="180610"/>
                </a:lnTo>
                <a:lnTo>
                  <a:pt x="3596405" y="140057"/>
                </a:lnTo>
                <a:lnTo>
                  <a:pt x="3565078" y="103847"/>
                </a:lnTo>
                <a:lnTo>
                  <a:pt x="3528867" y="72522"/>
                </a:lnTo>
                <a:lnTo>
                  <a:pt x="3488314" y="46623"/>
                </a:lnTo>
                <a:lnTo>
                  <a:pt x="3443957" y="26690"/>
                </a:lnTo>
                <a:lnTo>
                  <a:pt x="3368196" y="7908"/>
                </a:lnTo>
                <a:lnTo>
                  <a:pt x="3320107" y="3336"/>
                </a:lnTo>
                <a:lnTo>
                  <a:pt x="3264027" y="988"/>
                </a:lnTo>
                <a:lnTo>
                  <a:pt x="3199068" y="123"/>
                </a:lnTo>
                <a:lnTo>
                  <a:pt x="3124344" y="0"/>
                </a:lnTo>
                <a:close/>
              </a:path>
            </a:pathLst>
          </a:custGeom>
          <a:solidFill>
            <a:srgbClr val="CBCBCB"/>
          </a:solidFill>
        </p:spPr>
        <p:txBody>
          <a:bodyPr wrap="square" lIns="0" tIns="0" rIns="0" bIns="0" rtlCol="0"/>
          <a:lstStyle/>
          <a:p>
            <a:endParaRPr sz="1092"/>
          </a:p>
        </p:txBody>
      </p:sp>
      <p:sp>
        <p:nvSpPr>
          <p:cNvPr id="12" name="object 12"/>
          <p:cNvSpPr txBox="1"/>
          <p:nvPr/>
        </p:nvSpPr>
        <p:spPr>
          <a:xfrm>
            <a:off x="9384213" y="4703184"/>
            <a:ext cx="2067026" cy="524448"/>
          </a:xfrm>
          <a:prstGeom prst="rect">
            <a:avLst/>
          </a:prstGeom>
        </p:spPr>
        <p:txBody>
          <a:bodyPr vert="horz" wrap="square" lIns="0" tIns="6931" rIns="0" bIns="0" rtlCol="0">
            <a:spAutoFit/>
          </a:bodyPr>
          <a:lstStyle/>
          <a:p>
            <a:pPr marL="102812" marR="3081" indent="-95496">
              <a:lnSpc>
                <a:spcPct val="110900"/>
              </a:lnSpc>
              <a:spcBef>
                <a:spcPts val="55"/>
              </a:spcBef>
            </a:pPr>
            <a:r>
              <a:rPr sz="1577" spc="79" dirty="0">
                <a:latin typeface="Arial"/>
                <a:cs typeface="Arial"/>
              </a:rPr>
              <a:t>Creating</a:t>
            </a:r>
            <a:r>
              <a:rPr sz="1577" spc="-58" dirty="0">
                <a:latin typeface="Arial"/>
                <a:cs typeface="Arial"/>
              </a:rPr>
              <a:t> </a:t>
            </a:r>
            <a:r>
              <a:rPr sz="1577" dirty="0">
                <a:latin typeface="Arial"/>
                <a:cs typeface="Arial"/>
              </a:rPr>
              <a:t>a</a:t>
            </a:r>
            <a:r>
              <a:rPr sz="1577" spc="-55" dirty="0">
                <a:latin typeface="Arial"/>
                <a:cs typeface="Arial"/>
              </a:rPr>
              <a:t> </a:t>
            </a:r>
            <a:r>
              <a:rPr sz="1577" spc="73" dirty="0">
                <a:latin typeface="Arial"/>
                <a:cs typeface="Arial"/>
              </a:rPr>
              <a:t>dataframe </a:t>
            </a:r>
            <a:r>
              <a:rPr sz="1577" spc="118" dirty="0">
                <a:latin typeface="Arial"/>
                <a:cs typeface="Arial"/>
              </a:rPr>
              <a:t>from</a:t>
            </a:r>
            <a:r>
              <a:rPr sz="1577" spc="-58" dirty="0">
                <a:latin typeface="Arial"/>
                <a:cs typeface="Arial"/>
              </a:rPr>
              <a:t> </a:t>
            </a:r>
            <a:r>
              <a:rPr sz="1577" spc="94" dirty="0">
                <a:latin typeface="Arial"/>
                <a:cs typeface="Arial"/>
              </a:rPr>
              <a:t>the</a:t>
            </a:r>
            <a:r>
              <a:rPr sz="1577" spc="-55" dirty="0">
                <a:latin typeface="Arial"/>
                <a:cs typeface="Arial"/>
              </a:rPr>
              <a:t> </a:t>
            </a:r>
            <a:r>
              <a:rPr sz="1577" spc="91" dirty="0">
                <a:latin typeface="Arial"/>
                <a:cs typeface="Arial"/>
              </a:rPr>
              <a:t>dictionary</a:t>
            </a:r>
            <a:endParaRPr sz="1577">
              <a:latin typeface="Arial"/>
              <a:cs typeface="Arial"/>
            </a:endParaRPr>
          </a:p>
        </p:txBody>
      </p:sp>
      <p:sp>
        <p:nvSpPr>
          <p:cNvPr id="13" name="object 13"/>
          <p:cNvSpPr/>
          <p:nvPr/>
        </p:nvSpPr>
        <p:spPr>
          <a:xfrm>
            <a:off x="6421091" y="4002356"/>
            <a:ext cx="2224902" cy="1965755"/>
          </a:xfrm>
          <a:custGeom>
            <a:avLst/>
            <a:gdLst/>
            <a:ahLst/>
            <a:cxnLst/>
            <a:rect l="l" t="t" r="r" b="b"/>
            <a:pathLst>
              <a:path w="3669030" h="3241675">
                <a:moveTo>
                  <a:pt x="3124344" y="0"/>
                </a:moveTo>
                <a:lnTo>
                  <a:pt x="544580" y="0"/>
                </a:lnTo>
                <a:lnTo>
                  <a:pt x="469856" y="123"/>
                </a:lnTo>
                <a:lnTo>
                  <a:pt x="404897" y="988"/>
                </a:lnTo>
                <a:lnTo>
                  <a:pt x="348817" y="3336"/>
                </a:lnTo>
                <a:lnTo>
                  <a:pt x="300728" y="7908"/>
                </a:lnTo>
                <a:lnTo>
                  <a:pt x="259740" y="15445"/>
                </a:lnTo>
                <a:lnTo>
                  <a:pt x="180610" y="46623"/>
                </a:lnTo>
                <a:lnTo>
                  <a:pt x="140057" y="72522"/>
                </a:lnTo>
                <a:lnTo>
                  <a:pt x="103847" y="103847"/>
                </a:lnTo>
                <a:lnTo>
                  <a:pt x="72522" y="140057"/>
                </a:lnTo>
                <a:lnTo>
                  <a:pt x="46623" y="180610"/>
                </a:lnTo>
                <a:lnTo>
                  <a:pt x="26690" y="224966"/>
                </a:lnTo>
                <a:lnTo>
                  <a:pt x="7908" y="300728"/>
                </a:lnTo>
                <a:lnTo>
                  <a:pt x="3336" y="348817"/>
                </a:lnTo>
                <a:lnTo>
                  <a:pt x="988" y="404897"/>
                </a:lnTo>
                <a:lnTo>
                  <a:pt x="123" y="469856"/>
                </a:lnTo>
                <a:lnTo>
                  <a:pt x="0" y="544580"/>
                </a:lnTo>
                <a:lnTo>
                  <a:pt x="0" y="2696965"/>
                </a:lnTo>
                <a:lnTo>
                  <a:pt x="123" y="2771689"/>
                </a:lnTo>
                <a:lnTo>
                  <a:pt x="988" y="2836647"/>
                </a:lnTo>
                <a:lnTo>
                  <a:pt x="3336" y="2892727"/>
                </a:lnTo>
                <a:lnTo>
                  <a:pt x="7908" y="2940817"/>
                </a:lnTo>
                <a:lnTo>
                  <a:pt x="15445" y="2981804"/>
                </a:lnTo>
                <a:lnTo>
                  <a:pt x="46623" y="3060934"/>
                </a:lnTo>
                <a:lnTo>
                  <a:pt x="72522" y="3101488"/>
                </a:lnTo>
                <a:lnTo>
                  <a:pt x="103847"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9" y="3241421"/>
                </a:lnTo>
                <a:lnTo>
                  <a:pt x="3264029" y="3240557"/>
                </a:lnTo>
                <a:lnTo>
                  <a:pt x="3320112" y="3238210"/>
                </a:lnTo>
                <a:lnTo>
                  <a:pt x="3368204" y="3233640"/>
                </a:lnTo>
                <a:lnTo>
                  <a:pt x="3409194" y="3226105"/>
                </a:lnTo>
                <a:lnTo>
                  <a:pt x="3488320" y="3194928"/>
                </a:lnTo>
                <a:lnTo>
                  <a:pt x="3528873" y="3169025"/>
                </a:lnTo>
                <a:lnTo>
                  <a:pt x="3565083" y="3137698"/>
                </a:lnTo>
                <a:lnTo>
                  <a:pt x="3596410" y="3101488"/>
                </a:lnTo>
                <a:lnTo>
                  <a:pt x="3622311" y="3060934"/>
                </a:lnTo>
                <a:lnTo>
                  <a:pt x="3642245" y="3016578"/>
                </a:lnTo>
                <a:lnTo>
                  <a:pt x="3661027" y="2940817"/>
                </a:lnTo>
                <a:lnTo>
                  <a:pt x="3665599" y="2892727"/>
                </a:lnTo>
                <a:lnTo>
                  <a:pt x="3667946" y="2836647"/>
                </a:lnTo>
                <a:lnTo>
                  <a:pt x="3668811" y="2771689"/>
                </a:lnTo>
                <a:lnTo>
                  <a:pt x="3668935" y="2696965"/>
                </a:lnTo>
                <a:lnTo>
                  <a:pt x="3668935" y="544580"/>
                </a:lnTo>
                <a:lnTo>
                  <a:pt x="3668811" y="469856"/>
                </a:lnTo>
                <a:lnTo>
                  <a:pt x="3667946" y="404897"/>
                </a:lnTo>
                <a:lnTo>
                  <a:pt x="3665599" y="348817"/>
                </a:lnTo>
                <a:lnTo>
                  <a:pt x="3661027" y="300728"/>
                </a:lnTo>
                <a:lnTo>
                  <a:pt x="3653489" y="259740"/>
                </a:lnTo>
                <a:lnTo>
                  <a:pt x="3622311" y="180610"/>
                </a:lnTo>
                <a:lnTo>
                  <a:pt x="3596410" y="140057"/>
                </a:lnTo>
                <a:lnTo>
                  <a:pt x="3565083" y="103847"/>
                </a:lnTo>
                <a:lnTo>
                  <a:pt x="3528873" y="72522"/>
                </a:lnTo>
                <a:lnTo>
                  <a:pt x="3488320" y="46623"/>
                </a:lnTo>
                <a:lnTo>
                  <a:pt x="3443968" y="26690"/>
                </a:lnTo>
                <a:lnTo>
                  <a:pt x="3368204" y="7908"/>
                </a:lnTo>
                <a:lnTo>
                  <a:pt x="3320112" y="3336"/>
                </a:lnTo>
                <a:lnTo>
                  <a:pt x="3264029" y="988"/>
                </a:lnTo>
                <a:lnTo>
                  <a:pt x="3199069" y="123"/>
                </a:lnTo>
                <a:lnTo>
                  <a:pt x="3124344" y="0"/>
                </a:lnTo>
                <a:close/>
              </a:path>
            </a:pathLst>
          </a:custGeom>
          <a:solidFill>
            <a:srgbClr val="CBCBCB"/>
          </a:solidFill>
        </p:spPr>
        <p:txBody>
          <a:bodyPr wrap="square" lIns="0" tIns="0" rIns="0" bIns="0" rtlCol="0"/>
          <a:lstStyle/>
          <a:p>
            <a:endParaRPr sz="1092"/>
          </a:p>
        </p:txBody>
      </p:sp>
      <p:sp>
        <p:nvSpPr>
          <p:cNvPr id="14" name="object 14"/>
          <p:cNvSpPr txBox="1"/>
          <p:nvPr/>
        </p:nvSpPr>
        <p:spPr>
          <a:xfrm>
            <a:off x="6670603" y="4441017"/>
            <a:ext cx="1725859" cy="1063185"/>
          </a:xfrm>
          <a:prstGeom prst="rect">
            <a:avLst/>
          </a:prstGeom>
        </p:spPr>
        <p:txBody>
          <a:bodyPr vert="horz" wrap="square" lIns="0" tIns="6931" rIns="0" bIns="0" rtlCol="0">
            <a:spAutoFit/>
          </a:bodyPr>
          <a:lstStyle/>
          <a:p>
            <a:pPr marL="7701" marR="3081" algn="ctr">
              <a:lnSpc>
                <a:spcPct val="110900"/>
              </a:lnSpc>
              <a:spcBef>
                <a:spcPts val="55"/>
              </a:spcBef>
            </a:pPr>
            <a:r>
              <a:rPr sz="1577" spc="76" dirty="0">
                <a:latin typeface="Arial"/>
                <a:cs typeface="Arial"/>
              </a:rPr>
              <a:t>Filtering</a:t>
            </a:r>
            <a:r>
              <a:rPr sz="1577" spc="-45" dirty="0">
                <a:latin typeface="Arial"/>
                <a:cs typeface="Arial"/>
              </a:rPr>
              <a:t> </a:t>
            </a:r>
            <a:r>
              <a:rPr sz="1577" spc="79" dirty="0">
                <a:latin typeface="Arial"/>
                <a:cs typeface="Arial"/>
              </a:rPr>
              <a:t>the dataframe</a:t>
            </a:r>
            <a:r>
              <a:rPr sz="1577" spc="-55" dirty="0">
                <a:latin typeface="Arial"/>
                <a:cs typeface="Arial"/>
              </a:rPr>
              <a:t> </a:t>
            </a:r>
            <a:r>
              <a:rPr sz="1577" spc="118" dirty="0">
                <a:latin typeface="Arial"/>
                <a:cs typeface="Arial"/>
              </a:rPr>
              <a:t>to</a:t>
            </a:r>
            <a:r>
              <a:rPr sz="1577" spc="-52" dirty="0">
                <a:latin typeface="Arial"/>
                <a:cs typeface="Arial"/>
              </a:rPr>
              <a:t> </a:t>
            </a:r>
            <a:r>
              <a:rPr sz="1577" spc="73" dirty="0">
                <a:latin typeface="Arial"/>
                <a:cs typeface="Arial"/>
              </a:rPr>
              <a:t>only </a:t>
            </a:r>
            <a:r>
              <a:rPr sz="1577" spc="91" dirty="0">
                <a:latin typeface="Arial"/>
                <a:cs typeface="Arial"/>
              </a:rPr>
              <a:t>include</a:t>
            </a:r>
            <a:r>
              <a:rPr sz="1577" spc="-45" dirty="0">
                <a:latin typeface="Arial"/>
                <a:cs typeface="Arial"/>
              </a:rPr>
              <a:t> </a:t>
            </a:r>
            <a:r>
              <a:rPr sz="1577" spc="49" dirty="0">
                <a:latin typeface="Arial"/>
                <a:cs typeface="Arial"/>
              </a:rPr>
              <a:t>Falcon</a:t>
            </a:r>
            <a:r>
              <a:rPr sz="1577" spc="-45" dirty="0">
                <a:latin typeface="Arial"/>
                <a:cs typeface="Arial"/>
              </a:rPr>
              <a:t> </a:t>
            </a:r>
            <a:r>
              <a:rPr sz="1577" spc="109" dirty="0">
                <a:latin typeface="Arial"/>
                <a:cs typeface="Arial"/>
              </a:rPr>
              <a:t>9 </a:t>
            </a:r>
            <a:r>
              <a:rPr sz="1577" spc="55" dirty="0">
                <a:latin typeface="Arial"/>
                <a:cs typeface="Arial"/>
              </a:rPr>
              <a:t>launches</a:t>
            </a:r>
            <a:endParaRPr sz="1577">
              <a:latin typeface="Arial"/>
              <a:cs typeface="Arial"/>
            </a:endParaRPr>
          </a:p>
        </p:txBody>
      </p:sp>
      <p:sp>
        <p:nvSpPr>
          <p:cNvPr id="15" name="object 15"/>
          <p:cNvSpPr/>
          <p:nvPr/>
        </p:nvSpPr>
        <p:spPr>
          <a:xfrm>
            <a:off x="3536904" y="4002356"/>
            <a:ext cx="2224902" cy="1965755"/>
          </a:xfrm>
          <a:custGeom>
            <a:avLst/>
            <a:gdLst/>
            <a:ahLst/>
            <a:cxnLst/>
            <a:rect l="l" t="t" r="r" b="b"/>
            <a:pathLst>
              <a:path w="3669029" h="3241675">
                <a:moveTo>
                  <a:pt x="3124344" y="0"/>
                </a:moveTo>
                <a:lnTo>
                  <a:pt x="544580" y="0"/>
                </a:lnTo>
                <a:lnTo>
                  <a:pt x="469856" y="123"/>
                </a:lnTo>
                <a:lnTo>
                  <a:pt x="404897" y="988"/>
                </a:lnTo>
                <a:lnTo>
                  <a:pt x="348817" y="3336"/>
                </a:lnTo>
                <a:lnTo>
                  <a:pt x="300728" y="7908"/>
                </a:lnTo>
                <a:lnTo>
                  <a:pt x="259740" y="15445"/>
                </a:lnTo>
                <a:lnTo>
                  <a:pt x="180610" y="46623"/>
                </a:lnTo>
                <a:lnTo>
                  <a:pt x="140057" y="72522"/>
                </a:lnTo>
                <a:lnTo>
                  <a:pt x="103846" y="103847"/>
                </a:lnTo>
                <a:lnTo>
                  <a:pt x="72519" y="140057"/>
                </a:lnTo>
                <a:lnTo>
                  <a:pt x="46617" y="180610"/>
                </a:lnTo>
                <a:lnTo>
                  <a:pt x="26679" y="224966"/>
                </a:lnTo>
                <a:lnTo>
                  <a:pt x="7905" y="300728"/>
                </a:lnTo>
                <a:lnTo>
                  <a:pt x="3334" y="348817"/>
                </a:lnTo>
                <a:lnTo>
                  <a:pt x="988" y="404897"/>
                </a:lnTo>
                <a:lnTo>
                  <a:pt x="123" y="469856"/>
                </a:lnTo>
                <a:lnTo>
                  <a:pt x="0" y="544580"/>
                </a:lnTo>
                <a:lnTo>
                  <a:pt x="0" y="2696965"/>
                </a:lnTo>
                <a:lnTo>
                  <a:pt x="123" y="2771689"/>
                </a:lnTo>
                <a:lnTo>
                  <a:pt x="988" y="2836647"/>
                </a:lnTo>
                <a:lnTo>
                  <a:pt x="3334" y="2892727"/>
                </a:lnTo>
                <a:lnTo>
                  <a:pt x="7905" y="2940817"/>
                </a:lnTo>
                <a:lnTo>
                  <a:pt x="15439" y="2981804"/>
                </a:lnTo>
                <a:lnTo>
                  <a:pt x="46617" y="3060934"/>
                </a:lnTo>
                <a:lnTo>
                  <a:pt x="72519" y="3101488"/>
                </a:lnTo>
                <a:lnTo>
                  <a:pt x="103846"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8" y="3241421"/>
                </a:lnTo>
                <a:lnTo>
                  <a:pt x="3264027" y="3240557"/>
                </a:lnTo>
                <a:lnTo>
                  <a:pt x="3320107" y="3238210"/>
                </a:lnTo>
                <a:lnTo>
                  <a:pt x="3368196" y="3233640"/>
                </a:lnTo>
                <a:lnTo>
                  <a:pt x="3409184" y="3226105"/>
                </a:lnTo>
                <a:lnTo>
                  <a:pt x="3488314" y="3194928"/>
                </a:lnTo>
                <a:lnTo>
                  <a:pt x="3528870" y="3169025"/>
                </a:lnTo>
                <a:lnTo>
                  <a:pt x="3565082" y="3137698"/>
                </a:lnTo>
                <a:lnTo>
                  <a:pt x="3596410" y="3101488"/>
                </a:lnTo>
                <a:lnTo>
                  <a:pt x="3622311" y="3060934"/>
                </a:lnTo>
                <a:lnTo>
                  <a:pt x="3642245" y="3016578"/>
                </a:lnTo>
                <a:lnTo>
                  <a:pt x="3661019" y="2940817"/>
                </a:lnTo>
                <a:lnTo>
                  <a:pt x="3665589" y="2892727"/>
                </a:lnTo>
                <a:lnTo>
                  <a:pt x="3667936" y="2836647"/>
                </a:lnTo>
                <a:lnTo>
                  <a:pt x="3668801" y="2771689"/>
                </a:lnTo>
                <a:lnTo>
                  <a:pt x="3668924" y="2696965"/>
                </a:lnTo>
                <a:lnTo>
                  <a:pt x="3668924" y="544580"/>
                </a:lnTo>
                <a:lnTo>
                  <a:pt x="3668801" y="469856"/>
                </a:lnTo>
                <a:lnTo>
                  <a:pt x="3667936" y="404897"/>
                </a:lnTo>
                <a:lnTo>
                  <a:pt x="3665589" y="348817"/>
                </a:lnTo>
                <a:lnTo>
                  <a:pt x="3661019" y="300728"/>
                </a:lnTo>
                <a:lnTo>
                  <a:pt x="3653485" y="259740"/>
                </a:lnTo>
                <a:lnTo>
                  <a:pt x="3622311" y="180610"/>
                </a:lnTo>
                <a:lnTo>
                  <a:pt x="3596410" y="140057"/>
                </a:lnTo>
                <a:lnTo>
                  <a:pt x="3565082" y="103847"/>
                </a:lnTo>
                <a:lnTo>
                  <a:pt x="3528870" y="72522"/>
                </a:lnTo>
                <a:lnTo>
                  <a:pt x="3488314" y="46623"/>
                </a:lnTo>
                <a:lnTo>
                  <a:pt x="3443957" y="26690"/>
                </a:lnTo>
                <a:lnTo>
                  <a:pt x="3368196" y="7908"/>
                </a:lnTo>
                <a:lnTo>
                  <a:pt x="3320107" y="3336"/>
                </a:lnTo>
                <a:lnTo>
                  <a:pt x="3264027" y="988"/>
                </a:lnTo>
                <a:lnTo>
                  <a:pt x="3199068" y="123"/>
                </a:lnTo>
                <a:lnTo>
                  <a:pt x="3124344" y="0"/>
                </a:lnTo>
                <a:close/>
              </a:path>
            </a:pathLst>
          </a:custGeom>
          <a:solidFill>
            <a:srgbClr val="CBCBCB"/>
          </a:solidFill>
        </p:spPr>
        <p:txBody>
          <a:bodyPr wrap="square" lIns="0" tIns="0" rIns="0" bIns="0" rtlCol="0"/>
          <a:lstStyle/>
          <a:p>
            <a:endParaRPr sz="1092"/>
          </a:p>
        </p:txBody>
      </p:sp>
      <p:sp>
        <p:nvSpPr>
          <p:cNvPr id="16" name="object 16"/>
          <p:cNvSpPr txBox="1"/>
          <p:nvPr/>
        </p:nvSpPr>
        <p:spPr>
          <a:xfrm>
            <a:off x="3742349" y="4306188"/>
            <a:ext cx="1814039" cy="1332554"/>
          </a:xfrm>
          <a:prstGeom prst="rect">
            <a:avLst/>
          </a:prstGeom>
        </p:spPr>
        <p:txBody>
          <a:bodyPr vert="horz" wrap="square" lIns="0" tIns="6931" rIns="0" bIns="0" rtlCol="0">
            <a:spAutoFit/>
          </a:bodyPr>
          <a:lstStyle/>
          <a:p>
            <a:pPr marL="7701" marR="3081" algn="ctr">
              <a:lnSpc>
                <a:spcPct val="111000"/>
              </a:lnSpc>
              <a:spcBef>
                <a:spcPts val="55"/>
              </a:spcBef>
            </a:pPr>
            <a:r>
              <a:rPr sz="1577" spc="64" dirty="0">
                <a:latin typeface="Arial"/>
                <a:cs typeface="Arial"/>
              </a:rPr>
              <a:t>Replacing</a:t>
            </a:r>
            <a:r>
              <a:rPr sz="1577" spc="-52" dirty="0">
                <a:latin typeface="Arial"/>
                <a:cs typeface="Arial"/>
              </a:rPr>
              <a:t> </a:t>
            </a:r>
            <a:r>
              <a:rPr sz="1577" spc="67" dirty="0">
                <a:latin typeface="Arial"/>
                <a:cs typeface="Arial"/>
              </a:rPr>
              <a:t>missing </a:t>
            </a:r>
            <a:r>
              <a:rPr sz="1577" spc="49" dirty="0">
                <a:latin typeface="Arial"/>
                <a:cs typeface="Arial"/>
              </a:rPr>
              <a:t>values</a:t>
            </a:r>
            <a:r>
              <a:rPr sz="1577" spc="-55" dirty="0">
                <a:latin typeface="Arial"/>
                <a:cs typeface="Arial"/>
              </a:rPr>
              <a:t> </a:t>
            </a:r>
            <a:r>
              <a:rPr sz="1577" spc="118" dirty="0">
                <a:latin typeface="Arial"/>
                <a:cs typeface="Arial"/>
              </a:rPr>
              <a:t>of</a:t>
            </a:r>
            <a:r>
              <a:rPr sz="1577" spc="-55" dirty="0">
                <a:latin typeface="Arial"/>
                <a:cs typeface="Arial"/>
              </a:rPr>
              <a:t> </a:t>
            </a:r>
            <a:r>
              <a:rPr sz="1577" spc="33" dirty="0">
                <a:latin typeface="Arial"/>
                <a:cs typeface="Arial"/>
              </a:rPr>
              <a:t>Payload </a:t>
            </a:r>
            <a:r>
              <a:rPr sz="1577" dirty="0">
                <a:latin typeface="Arial"/>
                <a:cs typeface="Arial"/>
              </a:rPr>
              <a:t>Mass</a:t>
            </a:r>
            <a:r>
              <a:rPr sz="1577" spc="-6" dirty="0">
                <a:latin typeface="Arial"/>
                <a:cs typeface="Arial"/>
              </a:rPr>
              <a:t> </a:t>
            </a:r>
            <a:r>
              <a:rPr sz="1577" spc="100" dirty="0">
                <a:latin typeface="Arial"/>
                <a:cs typeface="Arial"/>
              </a:rPr>
              <a:t>column</a:t>
            </a:r>
            <a:r>
              <a:rPr sz="1577" spc="-3" dirty="0">
                <a:latin typeface="Arial"/>
                <a:cs typeface="Arial"/>
              </a:rPr>
              <a:t> </a:t>
            </a:r>
            <a:r>
              <a:rPr sz="1577" spc="106" dirty="0">
                <a:latin typeface="Arial"/>
                <a:cs typeface="Arial"/>
              </a:rPr>
              <a:t>with </a:t>
            </a:r>
            <a:r>
              <a:rPr sz="1577" spc="82" dirty="0">
                <a:latin typeface="Arial"/>
                <a:cs typeface="Arial"/>
              </a:rPr>
              <a:t>calculated</a:t>
            </a:r>
            <a:r>
              <a:rPr sz="1577" spc="-55" dirty="0">
                <a:latin typeface="Arial"/>
                <a:cs typeface="Arial"/>
              </a:rPr>
              <a:t> </a:t>
            </a:r>
            <a:r>
              <a:rPr sz="1577" spc="39" dirty="0">
                <a:latin typeface="Arial"/>
                <a:cs typeface="Arial"/>
              </a:rPr>
              <a:t>.mean() </a:t>
            </a:r>
            <a:r>
              <a:rPr sz="1577" spc="103" dirty="0">
                <a:latin typeface="Arial"/>
                <a:cs typeface="Arial"/>
              </a:rPr>
              <a:t>for</a:t>
            </a:r>
            <a:r>
              <a:rPr sz="1577" spc="-58" dirty="0">
                <a:latin typeface="Arial"/>
                <a:cs typeface="Arial"/>
              </a:rPr>
              <a:t> </a:t>
            </a:r>
            <a:r>
              <a:rPr sz="1577" spc="79" dirty="0">
                <a:latin typeface="Arial"/>
                <a:cs typeface="Arial"/>
              </a:rPr>
              <a:t>this</a:t>
            </a:r>
            <a:r>
              <a:rPr sz="1577" spc="-55" dirty="0">
                <a:latin typeface="Arial"/>
                <a:cs typeface="Arial"/>
              </a:rPr>
              <a:t> </a:t>
            </a:r>
            <a:r>
              <a:rPr sz="1577" spc="94" dirty="0">
                <a:latin typeface="Arial"/>
                <a:cs typeface="Arial"/>
              </a:rPr>
              <a:t>column</a:t>
            </a:r>
            <a:endParaRPr sz="1577">
              <a:latin typeface="Arial"/>
              <a:cs typeface="Arial"/>
            </a:endParaRPr>
          </a:p>
        </p:txBody>
      </p:sp>
      <p:sp>
        <p:nvSpPr>
          <p:cNvPr id="17" name="object 17"/>
          <p:cNvSpPr/>
          <p:nvPr/>
        </p:nvSpPr>
        <p:spPr>
          <a:xfrm>
            <a:off x="652716" y="4002356"/>
            <a:ext cx="2224902" cy="1965755"/>
          </a:xfrm>
          <a:custGeom>
            <a:avLst/>
            <a:gdLst/>
            <a:ahLst/>
            <a:cxnLst/>
            <a:rect l="l" t="t" r="r" b="b"/>
            <a:pathLst>
              <a:path w="3669029" h="3241675">
                <a:moveTo>
                  <a:pt x="3124344" y="0"/>
                </a:moveTo>
                <a:lnTo>
                  <a:pt x="544580" y="0"/>
                </a:lnTo>
                <a:lnTo>
                  <a:pt x="469856" y="123"/>
                </a:lnTo>
                <a:lnTo>
                  <a:pt x="404897" y="988"/>
                </a:lnTo>
                <a:lnTo>
                  <a:pt x="348817" y="3336"/>
                </a:lnTo>
                <a:lnTo>
                  <a:pt x="300728" y="7908"/>
                </a:lnTo>
                <a:lnTo>
                  <a:pt x="259740" y="15445"/>
                </a:lnTo>
                <a:lnTo>
                  <a:pt x="180610" y="46623"/>
                </a:lnTo>
                <a:lnTo>
                  <a:pt x="140057" y="72522"/>
                </a:lnTo>
                <a:lnTo>
                  <a:pt x="103846" y="103847"/>
                </a:lnTo>
                <a:lnTo>
                  <a:pt x="72519" y="140057"/>
                </a:lnTo>
                <a:lnTo>
                  <a:pt x="46617" y="180610"/>
                </a:lnTo>
                <a:lnTo>
                  <a:pt x="26679" y="224966"/>
                </a:lnTo>
                <a:lnTo>
                  <a:pt x="7905" y="300728"/>
                </a:lnTo>
                <a:lnTo>
                  <a:pt x="3334" y="348817"/>
                </a:lnTo>
                <a:lnTo>
                  <a:pt x="988" y="404897"/>
                </a:lnTo>
                <a:lnTo>
                  <a:pt x="123" y="469856"/>
                </a:lnTo>
                <a:lnTo>
                  <a:pt x="0" y="544580"/>
                </a:lnTo>
                <a:lnTo>
                  <a:pt x="0" y="2696965"/>
                </a:lnTo>
                <a:lnTo>
                  <a:pt x="123" y="2771689"/>
                </a:lnTo>
                <a:lnTo>
                  <a:pt x="988" y="2836647"/>
                </a:lnTo>
                <a:lnTo>
                  <a:pt x="3334" y="2892727"/>
                </a:lnTo>
                <a:lnTo>
                  <a:pt x="7905" y="2940817"/>
                </a:lnTo>
                <a:lnTo>
                  <a:pt x="15439" y="2981804"/>
                </a:lnTo>
                <a:lnTo>
                  <a:pt x="46617" y="3060934"/>
                </a:lnTo>
                <a:lnTo>
                  <a:pt x="72519" y="3101488"/>
                </a:lnTo>
                <a:lnTo>
                  <a:pt x="103846"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8" y="3241421"/>
                </a:lnTo>
                <a:lnTo>
                  <a:pt x="3264027" y="3240557"/>
                </a:lnTo>
                <a:lnTo>
                  <a:pt x="3320107" y="3238210"/>
                </a:lnTo>
                <a:lnTo>
                  <a:pt x="3368196" y="3233640"/>
                </a:lnTo>
                <a:lnTo>
                  <a:pt x="3409184" y="3226105"/>
                </a:lnTo>
                <a:lnTo>
                  <a:pt x="3488314" y="3194928"/>
                </a:lnTo>
                <a:lnTo>
                  <a:pt x="3528870" y="3169025"/>
                </a:lnTo>
                <a:lnTo>
                  <a:pt x="3565082" y="3137698"/>
                </a:lnTo>
                <a:lnTo>
                  <a:pt x="3596410" y="3101488"/>
                </a:lnTo>
                <a:lnTo>
                  <a:pt x="3622311" y="3060934"/>
                </a:lnTo>
                <a:lnTo>
                  <a:pt x="3642245" y="3016578"/>
                </a:lnTo>
                <a:lnTo>
                  <a:pt x="3661019" y="2940817"/>
                </a:lnTo>
                <a:lnTo>
                  <a:pt x="3665589" y="2892727"/>
                </a:lnTo>
                <a:lnTo>
                  <a:pt x="3667936" y="2836647"/>
                </a:lnTo>
                <a:lnTo>
                  <a:pt x="3668801" y="2771689"/>
                </a:lnTo>
                <a:lnTo>
                  <a:pt x="3668924" y="2696965"/>
                </a:lnTo>
                <a:lnTo>
                  <a:pt x="3668924" y="544580"/>
                </a:lnTo>
                <a:lnTo>
                  <a:pt x="3668801" y="469856"/>
                </a:lnTo>
                <a:lnTo>
                  <a:pt x="3667936" y="404897"/>
                </a:lnTo>
                <a:lnTo>
                  <a:pt x="3665589" y="348817"/>
                </a:lnTo>
                <a:lnTo>
                  <a:pt x="3661019" y="300728"/>
                </a:lnTo>
                <a:lnTo>
                  <a:pt x="3653485" y="259740"/>
                </a:lnTo>
                <a:lnTo>
                  <a:pt x="3622311" y="180610"/>
                </a:lnTo>
                <a:lnTo>
                  <a:pt x="3596410" y="140057"/>
                </a:lnTo>
                <a:lnTo>
                  <a:pt x="3565082" y="103847"/>
                </a:lnTo>
                <a:lnTo>
                  <a:pt x="3528870" y="72522"/>
                </a:lnTo>
                <a:lnTo>
                  <a:pt x="3488314" y="46623"/>
                </a:lnTo>
                <a:lnTo>
                  <a:pt x="3443957" y="26690"/>
                </a:lnTo>
                <a:lnTo>
                  <a:pt x="3368196" y="7908"/>
                </a:lnTo>
                <a:lnTo>
                  <a:pt x="3320107" y="3336"/>
                </a:lnTo>
                <a:lnTo>
                  <a:pt x="3264027" y="988"/>
                </a:lnTo>
                <a:lnTo>
                  <a:pt x="3199068" y="123"/>
                </a:lnTo>
                <a:lnTo>
                  <a:pt x="3124344" y="0"/>
                </a:lnTo>
                <a:close/>
              </a:path>
            </a:pathLst>
          </a:custGeom>
          <a:solidFill>
            <a:srgbClr val="CBCBCB"/>
          </a:solidFill>
        </p:spPr>
        <p:txBody>
          <a:bodyPr wrap="square" lIns="0" tIns="0" rIns="0" bIns="0" rtlCol="0"/>
          <a:lstStyle/>
          <a:p>
            <a:endParaRPr sz="1092"/>
          </a:p>
        </p:txBody>
      </p:sp>
      <p:sp>
        <p:nvSpPr>
          <p:cNvPr id="18" name="object 18"/>
          <p:cNvSpPr txBox="1"/>
          <p:nvPr/>
        </p:nvSpPr>
        <p:spPr>
          <a:xfrm>
            <a:off x="861387" y="4703082"/>
            <a:ext cx="1807878" cy="524448"/>
          </a:xfrm>
          <a:prstGeom prst="rect">
            <a:avLst/>
          </a:prstGeom>
        </p:spPr>
        <p:txBody>
          <a:bodyPr vert="horz" wrap="square" lIns="0" tIns="6931" rIns="0" bIns="0" rtlCol="0">
            <a:spAutoFit/>
          </a:bodyPr>
          <a:lstStyle/>
          <a:p>
            <a:pPr marL="572975" marR="3081" indent="-565659">
              <a:lnSpc>
                <a:spcPct val="111000"/>
              </a:lnSpc>
              <a:spcBef>
                <a:spcPts val="55"/>
              </a:spcBef>
            </a:pPr>
            <a:r>
              <a:rPr sz="1577" spc="85" dirty="0">
                <a:latin typeface="Arial"/>
                <a:cs typeface="Arial"/>
              </a:rPr>
              <a:t>Exporting</a:t>
            </a:r>
            <a:r>
              <a:rPr sz="1577" spc="-52" dirty="0">
                <a:latin typeface="Arial"/>
                <a:cs typeface="Arial"/>
              </a:rPr>
              <a:t> </a:t>
            </a:r>
            <a:r>
              <a:rPr sz="1577" spc="94" dirty="0">
                <a:latin typeface="Arial"/>
                <a:cs typeface="Arial"/>
              </a:rPr>
              <a:t>the</a:t>
            </a:r>
            <a:r>
              <a:rPr sz="1577" spc="-49" dirty="0">
                <a:latin typeface="Arial"/>
                <a:cs typeface="Arial"/>
              </a:rPr>
              <a:t> </a:t>
            </a:r>
            <a:r>
              <a:rPr sz="1577" spc="61" dirty="0">
                <a:latin typeface="Arial"/>
                <a:cs typeface="Arial"/>
              </a:rPr>
              <a:t>data </a:t>
            </a:r>
            <a:r>
              <a:rPr sz="1577" spc="118" dirty="0">
                <a:latin typeface="Arial"/>
                <a:cs typeface="Arial"/>
              </a:rPr>
              <a:t>to</a:t>
            </a:r>
            <a:r>
              <a:rPr sz="1577" spc="-58" dirty="0">
                <a:latin typeface="Arial"/>
                <a:cs typeface="Arial"/>
              </a:rPr>
              <a:t> </a:t>
            </a:r>
            <a:r>
              <a:rPr sz="1577" spc="-15" dirty="0">
                <a:latin typeface="Arial"/>
                <a:cs typeface="Arial"/>
              </a:rPr>
              <a:t>CSV</a:t>
            </a:r>
            <a:endParaRPr sz="1577">
              <a:latin typeface="Arial"/>
              <a:cs typeface="Arial"/>
            </a:endParaRPr>
          </a:p>
        </p:txBody>
      </p:sp>
      <p:grpSp>
        <p:nvGrpSpPr>
          <p:cNvPr id="20" name="object 20"/>
          <p:cNvGrpSpPr/>
          <p:nvPr/>
        </p:nvGrpSpPr>
        <p:grpSpPr>
          <a:xfrm>
            <a:off x="5819540" y="2094842"/>
            <a:ext cx="538320" cy="513291"/>
            <a:chOff x="9596146" y="3454549"/>
            <a:chExt cx="887730" cy="846455"/>
          </a:xfrm>
        </p:grpSpPr>
        <p:sp>
          <p:nvSpPr>
            <p:cNvPr id="21" name="object 21"/>
            <p:cNvSpPr/>
            <p:nvPr/>
          </p:nvSpPr>
          <p:spPr>
            <a:xfrm>
              <a:off x="9622322" y="3480725"/>
              <a:ext cx="835025" cy="793750"/>
            </a:xfrm>
            <a:custGeom>
              <a:avLst/>
              <a:gdLst/>
              <a:ahLst/>
              <a:cxnLst/>
              <a:rect l="l" t="t" r="r" b="b"/>
              <a:pathLst>
                <a:path w="835025" h="793750">
                  <a:moveTo>
                    <a:pt x="469137" y="0"/>
                  </a:moveTo>
                  <a:lnTo>
                    <a:pt x="469137" y="269855"/>
                  </a:lnTo>
                  <a:lnTo>
                    <a:pt x="0" y="269855"/>
                  </a:lnTo>
                  <a:lnTo>
                    <a:pt x="0" y="523847"/>
                  </a:lnTo>
                  <a:lnTo>
                    <a:pt x="469137" y="523847"/>
                  </a:lnTo>
                  <a:lnTo>
                    <a:pt x="469137" y="793714"/>
                  </a:lnTo>
                  <a:lnTo>
                    <a:pt x="834916" y="396857"/>
                  </a:lnTo>
                  <a:lnTo>
                    <a:pt x="469137" y="0"/>
                  </a:lnTo>
                  <a:close/>
                </a:path>
              </a:pathLst>
            </a:custGeom>
            <a:solidFill>
              <a:srgbClr val="CBCBCB"/>
            </a:solidFill>
          </p:spPr>
          <p:txBody>
            <a:bodyPr wrap="square" lIns="0" tIns="0" rIns="0" bIns="0" rtlCol="0"/>
            <a:lstStyle/>
            <a:p>
              <a:endParaRPr sz="1092"/>
            </a:p>
          </p:txBody>
        </p:sp>
        <p:sp>
          <p:nvSpPr>
            <p:cNvPr id="22" name="object 22"/>
            <p:cNvSpPr/>
            <p:nvPr/>
          </p:nvSpPr>
          <p:spPr>
            <a:xfrm>
              <a:off x="9622324" y="3480726"/>
              <a:ext cx="835025" cy="793750"/>
            </a:xfrm>
            <a:custGeom>
              <a:avLst/>
              <a:gdLst/>
              <a:ahLst/>
              <a:cxnLst/>
              <a:rect l="l" t="t" r="r" b="b"/>
              <a:pathLst>
                <a:path w="835025" h="793750">
                  <a:moveTo>
                    <a:pt x="469137" y="523847"/>
                  </a:moveTo>
                  <a:lnTo>
                    <a:pt x="469137" y="793714"/>
                  </a:lnTo>
                  <a:lnTo>
                    <a:pt x="834916" y="396857"/>
                  </a:lnTo>
                  <a:lnTo>
                    <a:pt x="469137" y="0"/>
                  </a:lnTo>
                  <a:lnTo>
                    <a:pt x="469137" y="269855"/>
                  </a:lnTo>
                  <a:lnTo>
                    <a:pt x="0" y="269855"/>
                  </a:lnTo>
                  <a:lnTo>
                    <a:pt x="0" y="523847"/>
                  </a:lnTo>
                  <a:lnTo>
                    <a:pt x="469137" y="523847"/>
                  </a:lnTo>
                  <a:close/>
                </a:path>
              </a:pathLst>
            </a:custGeom>
            <a:ln w="52354">
              <a:solidFill>
                <a:srgbClr val="CBCBCB"/>
              </a:solidFill>
            </a:ln>
          </p:spPr>
          <p:txBody>
            <a:bodyPr wrap="square" lIns="0" tIns="0" rIns="0" bIns="0" rtlCol="0"/>
            <a:lstStyle/>
            <a:p>
              <a:endParaRPr sz="1092"/>
            </a:p>
          </p:txBody>
        </p:sp>
      </p:grpSp>
      <p:grpSp>
        <p:nvGrpSpPr>
          <p:cNvPr id="23" name="object 23"/>
          <p:cNvGrpSpPr/>
          <p:nvPr/>
        </p:nvGrpSpPr>
        <p:grpSpPr>
          <a:xfrm>
            <a:off x="2935352" y="2094841"/>
            <a:ext cx="538320" cy="513291"/>
            <a:chOff x="4839907" y="3454548"/>
            <a:chExt cx="887730" cy="846455"/>
          </a:xfrm>
        </p:grpSpPr>
        <p:sp>
          <p:nvSpPr>
            <p:cNvPr id="24" name="object 24"/>
            <p:cNvSpPr/>
            <p:nvPr/>
          </p:nvSpPr>
          <p:spPr>
            <a:xfrm>
              <a:off x="4866083" y="3480725"/>
              <a:ext cx="835025" cy="793750"/>
            </a:xfrm>
            <a:custGeom>
              <a:avLst/>
              <a:gdLst/>
              <a:ahLst/>
              <a:cxnLst/>
              <a:rect l="l" t="t" r="r" b="b"/>
              <a:pathLst>
                <a:path w="835025" h="793750">
                  <a:moveTo>
                    <a:pt x="469137" y="0"/>
                  </a:moveTo>
                  <a:lnTo>
                    <a:pt x="469137" y="269855"/>
                  </a:lnTo>
                  <a:lnTo>
                    <a:pt x="0" y="269855"/>
                  </a:lnTo>
                  <a:lnTo>
                    <a:pt x="0" y="523847"/>
                  </a:lnTo>
                  <a:lnTo>
                    <a:pt x="469137" y="523847"/>
                  </a:lnTo>
                  <a:lnTo>
                    <a:pt x="469137" y="793714"/>
                  </a:lnTo>
                  <a:lnTo>
                    <a:pt x="834916" y="396857"/>
                  </a:lnTo>
                  <a:lnTo>
                    <a:pt x="469137" y="0"/>
                  </a:lnTo>
                  <a:close/>
                </a:path>
              </a:pathLst>
            </a:custGeom>
            <a:solidFill>
              <a:srgbClr val="CBCBCB"/>
            </a:solidFill>
          </p:spPr>
          <p:txBody>
            <a:bodyPr wrap="square" lIns="0" tIns="0" rIns="0" bIns="0" rtlCol="0"/>
            <a:lstStyle/>
            <a:p>
              <a:endParaRPr sz="1092"/>
            </a:p>
          </p:txBody>
        </p:sp>
        <p:sp>
          <p:nvSpPr>
            <p:cNvPr id="25" name="object 25"/>
            <p:cNvSpPr/>
            <p:nvPr/>
          </p:nvSpPr>
          <p:spPr>
            <a:xfrm>
              <a:off x="4866084" y="3480725"/>
              <a:ext cx="835025" cy="793750"/>
            </a:xfrm>
            <a:custGeom>
              <a:avLst/>
              <a:gdLst/>
              <a:ahLst/>
              <a:cxnLst/>
              <a:rect l="l" t="t" r="r" b="b"/>
              <a:pathLst>
                <a:path w="835025" h="793750">
                  <a:moveTo>
                    <a:pt x="469137" y="523847"/>
                  </a:moveTo>
                  <a:lnTo>
                    <a:pt x="469137" y="793714"/>
                  </a:lnTo>
                  <a:lnTo>
                    <a:pt x="834916" y="396857"/>
                  </a:lnTo>
                  <a:lnTo>
                    <a:pt x="469137" y="0"/>
                  </a:lnTo>
                  <a:lnTo>
                    <a:pt x="469137" y="269855"/>
                  </a:lnTo>
                  <a:lnTo>
                    <a:pt x="0" y="269855"/>
                  </a:lnTo>
                  <a:lnTo>
                    <a:pt x="0" y="523847"/>
                  </a:lnTo>
                  <a:lnTo>
                    <a:pt x="469137" y="523847"/>
                  </a:lnTo>
                  <a:close/>
                </a:path>
              </a:pathLst>
            </a:custGeom>
            <a:ln w="52354">
              <a:solidFill>
                <a:srgbClr val="CBCBCB"/>
              </a:solidFill>
            </a:ln>
          </p:spPr>
          <p:txBody>
            <a:bodyPr wrap="square" lIns="0" tIns="0" rIns="0" bIns="0" rtlCol="0"/>
            <a:lstStyle/>
            <a:p>
              <a:endParaRPr sz="1092"/>
            </a:p>
          </p:txBody>
        </p:sp>
      </p:grpSp>
      <p:grpSp>
        <p:nvGrpSpPr>
          <p:cNvPr id="26" name="object 26"/>
          <p:cNvGrpSpPr/>
          <p:nvPr/>
        </p:nvGrpSpPr>
        <p:grpSpPr>
          <a:xfrm>
            <a:off x="8703728" y="2094841"/>
            <a:ext cx="538320" cy="513291"/>
            <a:chOff x="14352387" y="3454548"/>
            <a:chExt cx="887730" cy="846455"/>
          </a:xfrm>
        </p:grpSpPr>
        <p:sp>
          <p:nvSpPr>
            <p:cNvPr id="27" name="object 27"/>
            <p:cNvSpPr/>
            <p:nvPr/>
          </p:nvSpPr>
          <p:spPr>
            <a:xfrm>
              <a:off x="14378567" y="3480725"/>
              <a:ext cx="835025" cy="793750"/>
            </a:xfrm>
            <a:custGeom>
              <a:avLst/>
              <a:gdLst/>
              <a:ahLst/>
              <a:cxnLst/>
              <a:rect l="l" t="t" r="r" b="b"/>
              <a:pathLst>
                <a:path w="835025" h="793750">
                  <a:moveTo>
                    <a:pt x="469137" y="0"/>
                  </a:moveTo>
                  <a:lnTo>
                    <a:pt x="469137" y="269855"/>
                  </a:lnTo>
                  <a:lnTo>
                    <a:pt x="0" y="269855"/>
                  </a:lnTo>
                  <a:lnTo>
                    <a:pt x="0" y="523847"/>
                  </a:lnTo>
                  <a:lnTo>
                    <a:pt x="469137" y="523847"/>
                  </a:lnTo>
                  <a:lnTo>
                    <a:pt x="469137" y="793714"/>
                  </a:lnTo>
                  <a:lnTo>
                    <a:pt x="834906" y="396857"/>
                  </a:lnTo>
                  <a:lnTo>
                    <a:pt x="469137" y="0"/>
                  </a:lnTo>
                  <a:close/>
                </a:path>
              </a:pathLst>
            </a:custGeom>
            <a:solidFill>
              <a:srgbClr val="CBCBCB"/>
            </a:solidFill>
          </p:spPr>
          <p:txBody>
            <a:bodyPr wrap="square" lIns="0" tIns="0" rIns="0" bIns="0" rtlCol="0"/>
            <a:lstStyle/>
            <a:p>
              <a:endParaRPr sz="1092"/>
            </a:p>
          </p:txBody>
        </p:sp>
        <p:sp>
          <p:nvSpPr>
            <p:cNvPr id="28" name="object 28"/>
            <p:cNvSpPr/>
            <p:nvPr/>
          </p:nvSpPr>
          <p:spPr>
            <a:xfrm>
              <a:off x="14378564" y="3480725"/>
              <a:ext cx="835025" cy="793750"/>
            </a:xfrm>
            <a:custGeom>
              <a:avLst/>
              <a:gdLst/>
              <a:ahLst/>
              <a:cxnLst/>
              <a:rect l="l" t="t" r="r" b="b"/>
              <a:pathLst>
                <a:path w="835025" h="793750">
                  <a:moveTo>
                    <a:pt x="469137" y="523847"/>
                  </a:moveTo>
                  <a:lnTo>
                    <a:pt x="469137" y="793714"/>
                  </a:lnTo>
                  <a:lnTo>
                    <a:pt x="834916" y="396857"/>
                  </a:lnTo>
                  <a:lnTo>
                    <a:pt x="469137" y="0"/>
                  </a:lnTo>
                  <a:lnTo>
                    <a:pt x="469137" y="269855"/>
                  </a:lnTo>
                  <a:lnTo>
                    <a:pt x="0" y="269855"/>
                  </a:lnTo>
                  <a:lnTo>
                    <a:pt x="0" y="523847"/>
                  </a:lnTo>
                  <a:lnTo>
                    <a:pt x="469137" y="523847"/>
                  </a:lnTo>
                  <a:close/>
                </a:path>
              </a:pathLst>
            </a:custGeom>
            <a:ln w="52354">
              <a:solidFill>
                <a:srgbClr val="CBCBCB"/>
              </a:solidFill>
            </a:ln>
          </p:spPr>
          <p:txBody>
            <a:bodyPr wrap="square" lIns="0" tIns="0" rIns="0" bIns="0" rtlCol="0"/>
            <a:lstStyle/>
            <a:p>
              <a:endParaRPr sz="1092"/>
            </a:p>
          </p:txBody>
        </p:sp>
      </p:grpSp>
      <p:grpSp>
        <p:nvGrpSpPr>
          <p:cNvPr id="29" name="object 29"/>
          <p:cNvGrpSpPr/>
          <p:nvPr/>
        </p:nvGrpSpPr>
        <p:grpSpPr>
          <a:xfrm>
            <a:off x="2935353" y="4728668"/>
            <a:ext cx="538320" cy="513291"/>
            <a:chOff x="4839909" y="7797924"/>
            <a:chExt cx="887730" cy="846455"/>
          </a:xfrm>
        </p:grpSpPr>
        <p:sp>
          <p:nvSpPr>
            <p:cNvPr id="30" name="object 30"/>
            <p:cNvSpPr/>
            <p:nvPr/>
          </p:nvSpPr>
          <p:spPr>
            <a:xfrm>
              <a:off x="4866086" y="7824102"/>
              <a:ext cx="835025" cy="793750"/>
            </a:xfrm>
            <a:custGeom>
              <a:avLst/>
              <a:gdLst/>
              <a:ahLst/>
              <a:cxnLst/>
              <a:rect l="l" t="t" r="r" b="b"/>
              <a:pathLst>
                <a:path w="835025" h="793750">
                  <a:moveTo>
                    <a:pt x="365779" y="0"/>
                  </a:moveTo>
                  <a:lnTo>
                    <a:pt x="0" y="396857"/>
                  </a:lnTo>
                  <a:lnTo>
                    <a:pt x="365779" y="793714"/>
                  </a:lnTo>
                  <a:lnTo>
                    <a:pt x="365779" y="523847"/>
                  </a:lnTo>
                  <a:lnTo>
                    <a:pt x="834916" y="523847"/>
                  </a:lnTo>
                  <a:lnTo>
                    <a:pt x="834916" y="269855"/>
                  </a:lnTo>
                  <a:lnTo>
                    <a:pt x="365779" y="269855"/>
                  </a:lnTo>
                  <a:lnTo>
                    <a:pt x="365779" y="0"/>
                  </a:lnTo>
                  <a:close/>
                </a:path>
              </a:pathLst>
            </a:custGeom>
            <a:solidFill>
              <a:srgbClr val="CBCBCB"/>
            </a:solidFill>
          </p:spPr>
          <p:txBody>
            <a:bodyPr wrap="square" lIns="0" tIns="0" rIns="0" bIns="0" rtlCol="0"/>
            <a:lstStyle/>
            <a:p>
              <a:endParaRPr sz="1092"/>
            </a:p>
          </p:txBody>
        </p:sp>
        <p:sp>
          <p:nvSpPr>
            <p:cNvPr id="31" name="object 31"/>
            <p:cNvSpPr/>
            <p:nvPr/>
          </p:nvSpPr>
          <p:spPr>
            <a:xfrm>
              <a:off x="4866086" y="7824101"/>
              <a:ext cx="835025" cy="793750"/>
            </a:xfrm>
            <a:custGeom>
              <a:avLst/>
              <a:gdLst/>
              <a:ahLst/>
              <a:cxnLst/>
              <a:rect l="l" t="t" r="r" b="b"/>
              <a:pathLst>
                <a:path w="835025" h="793750">
                  <a:moveTo>
                    <a:pt x="365779" y="523847"/>
                  </a:moveTo>
                  <a:lnTo>
                    <a:pt x="365779" y="793714"/>
                  </a:lnTo>
                  <a:lnTo>
                    <a:pt x="0" y="396857"/>
                  </a:lnTo>
                  <a:lnTo>
                    <a:pt x="365779" y="0"/>
                  </a:lnTo>
                  <a:lnTo>
                    <a:pt x="365779" y="269855"/>
                  </a:lnTo>
                  <a:lnTo>
                    <a:pt x="834916" y="269855"/>
                  </a:lnTo>
                  <a:lnTo>
                    <a:pt x="834916" y="523847"/>
                  </a:lnTo>
                  <a:lnTo>
                    <a:pt x="365779" y="523847"/>
                  </a:lnTo>
                  <a:close/>
                </a:path>
              </a:pathLst>
            </a:custGeom>
            <a:ln w="52354">
              <a:solidFill>
                <a:srgbClr val="CBCBCB"/>
              </a:solidFill>
            </a:ln>
          </p:spPr>
          <p:txBody>
            <a:bodyPr wrap="square" lIns="0" tIns="0" rIns="0" bIns="0" rtlCol="0"/>
            <a:lstStyle/>
            <a:p>
              <a:endParaRPr sz="1092"/>
            </a:p>
          </p:txBody>
        </p:sp>
      </p:grpSp>
      <p:grpSp>
        <p:nvGrpSpPr>
          <p:cNvPr id="32" name="object 32"/>
          <p:cNvGrpSpPr/>
          <p:nvPr/>
        </p:nvGrpSpPr>
        <p:grpSpPr>
          <a:xfrm>
            <a:off x="5825255" y="4728668"/>
            <a:ext cx="538320" cy="513291"/>
            <a:chOff x="9605571" y="7797924"/>
            <a:chExt cx="887730" cy="846455"/>
          </a:xfrm>
        </p:grpSpPr>
        <p:sp>
          <p:nvSpPr>
            <p:cNvPr id="33" name="object 33"/>
            <p:cNvSpPr/>
            <p:nvPr/>
          </p:nvSpPr>
          <p:spPr>
            <a:xfrm>
              <a:off x="9631749" y="7824102"/>
              <a:ext cx="835025" cy="793750"/>
            </a:xfrm>
            <a:custGeom>
              <a:avLst/>
              <a:gdLst/>
              <a:ahLst/>
              <a:cxnLst/>
              <a:rect l="l" t="t" r="r" b="b"/>
              <a:pathLst>
                <a:path w="835025" h="793750">
                  <a:moveTo>
                    <a:pt x="365779" y="0"/>
                  </a:moveTo>
                  <a:lnTo>
                    <a:pt x="0" y="396857"/>
                  </a:lnTo>
                  <a:lnTo>
                    <a:pt x="365779" y="793714"/>
                  </a:lnTo>
                  <a:lnTo>
                    <a:pt x="365779" y="523847"/>
                  </a:lnTo>
                  <a:lnTo>
                    <a:pt x="834916" y="523847"/>
                  </a:lnTo>
                  <a:lnTo>
                    <a:pt x="834916" y="269855"/>
                  </a:lnTo>
                  <a:lnTo>
                    <a:pt x="365779" y="269855"/>
                  </a:lnTo>
                  <a:lnTo>
                    <a:pt x="365779" y="0"/>
                  </a:lnTo>
                  <a:close/>
                </a:path>
              </a:pathLst>
            </a:custGeom>
            <a:solidFill>
              <a:srgbClr val="CBCBCB"/>
            </a:solidFill>
          </p:spPr>
          <p:txBody>
            <a:bodyPr wrap="square" lIns="0" tIns="0" rIns="0" bIns="0" rtlCol="0"/>
            <a:lstStyle/>
            <a:p>
              <a:endParaRPr sz="1092"/>
            </a:p>
          </p:txBody>
        </p:sp>
        <p:sp>
          <p:nvSpPr>
            <p:cNvPr id="34" name="object 34"/>
            <p:cNvSpPr/>
            <p:nvPr/>
          </p:nvSpPr>
          <p:spPr>
            <a:xfrm>
              <a:off x="9631749" y="7824101"/>
              <a:ext cx="835025" cy="793750"/>
            </a:xfrm>
            <a:custGeom>
              <a:avLst/>
              <a:gdLst/>
              <a:ahLst/>
              <a:cxnLst/>
              <a:rect l="l" t="t" r="r" b="b"/>
              <a:pathLst>
                <a:path w="835025" h="793750">
                  <a:moveTo>
                    <a:pt x="365779" y="523847"/>
                  </a:moveTo>
                  <a:lnTo>
                    <a:pt x="365779" y="793714"/>
                  </a:lnTo>
                  <a:lnTo>
                    <a:pt x="0" y="396857"/>
                  </a:lnTo>
                  <a:lnTo>
                    <a:pt x="365779" y="0"/>
                  </a:lnTo>
                  <a:lnTo>
                    <a:pt x="365779" y="269855"/>
                  </a:lnTo>
                  <a:lnTo>
                    <a:pt x="834916" y="269855"/>
                  </a:lnTo>
                  <a:lnTo>
                    <a:pt x="834916" y="523847"/>
                  </a:lnTo>
                  <a:lnTo>
                    <a:pt x="365779" y="523847"/>
                  </a:lnTo>
                  <a:close/>
                </a:path>
              </a:pathLst>
            </a:custGeom>
            <a:ln w="52354">
              <a:solidFill>
                <a:srgbClr val="CBCBCB"/>
              </a:solidFill>
            </a:ln>
          </p:spPr>
          <p:txBody>
            <a:bodyPr wrap="square" lIns="0" tIns="0" rIns="0" bIns="0" rtlCol="0"/>
            <a:lstStyle/>
            <a:p>
              <a:endParaRPr sz="1092"/>
            </a:p>
          </p:txBody>
        </p:sp>
      </p:grpSp>
      <p:grpSp>
        <p:nvGrpSpPr>
          <p:cNvPr id="35" name="object 35"/>
          <p:cNvGrpSpPr/>
          <p:nvPr/>
        </p:nvGrpSpPr>
        <p:grpSpPr>
          <a:xfrm>
            <a:off x="8709441" y="4728668"/>
            <a:ext cx="538320" cy="513291"/>
            <a:chOff x="14361807" y="7797924"/>
            <a:chExt cx="887730" cy="846455"/>
          </a:xfrm>
        </p:grpSpPr>
        <p:sp>
          <p:nvSpPr>
            <p:cNvPr id="36" name="object 36"/>
            <p:cNvSpPr/>
            <p:nvPr/>
          </p:nvSpPr>
          <p:spPr>
            <a:xfrm>
              <a:off x="14387991" y="7824102"/>
              <a:ext cx="835025" cy="793750"/>
            </a:xfrm>
            <a:custGeom>
              <a:avLst/>
              <a:gdLst/>
              <a:ahLst/>
              <a:cxnLst/>
              <a:rect l="l" t="t" r="r" b="b"/>
              <a:pathLst>
                <a:path w="835025" h="793750">
                  <a:moveTo>
                    <a:pt x="365779" y="0"/>
                  </a:moveTo>
                  <a:lnTo>
                    <a:pt x="0" y="396857"/>
                  </a:lnTo>
                  <a:lnTo>
                    <a:pt x="365779" y="793714"/>
                  </a:lnTo>
                  <a:lnTo>
                    <a:pt x="365779" y="523847"/>
                  </a:lnTo>
                  <a:lnTo>
                    <a:pt x="834906" y="523847"/>
                  </a:lnTo>
                  <a:lnTo>
                    <a:pt x="834906" y="269855"/>
                  </a:lnTo>
                  <a:lnTo>
                    <a:pt x="365779" y="269855"/>
                  </a:lnTo>
                  <a:lnTo>
                    <a:pt x="365779" y="0"/>
                  </a:lnTo>
                  <a:close/>
                </a:path>
              </a:pathLst>
            </a:custGeom>
            <a:solidFill>
              <a:srgbClr val="CBCBCB"/>
            </a:solidFill>
          </p:spPr>
          <p:txBody>
            <a:bodyPr wrap="square" lIns="0" tIns="0" rIns="0" bIns="0" rtlCol="0"/>
            <a:lstStyle/>
            <a:p>
              <a:endParaRPr sz="1092"/>
            </a:p>
          </p:txBody>
        </p:sp>
        <p:sp>
          <p:nvSpPr>
            <p:cNvPr id="37" name="object 37"/>
            <p:cNvSpPr/>
            <p:nvPr/>
          </p:nvSpPr>
          <p:spPr>
            <a:xfrm>
              <a:off x="14387984" y="7824101"/>
              <a:ext cx="835025" cy="793750"/>
            </a:xfrm>
            <a:custGeom>
              <a:avLst/>
              <a:gdLst/>
              <a:ahLst/>
              <a:cxnLst/>
              <a:rect l="l" t="t" r="r" b="b"/>
              <a:pathLst>
                <a:path w="835025" h="793750">
                  <a:moveTo>
                    <a:pt x="365779" y="523847"/>
                  </a:moveTo>
                  <a:lnTo>
                    <a:pt x="365779" y="793714"/>
                  </a:lnTo>
                  <a:lnTo>
                    <a:pt x="0" y="396857"/>
                  </a:lnTo>
                  <a:lnTo>
                    <a:pt x="365779" y="0"/>
                  </a:lnTo>
                  <a:lnTo>
                    <a:pt x="365779" y="269855"/>
                  </a:lnTo>
                  <a:lnTo>
                    <a:pt x="834916" y="269855"/>
                  </a:lnTo>
                  <a:lnTo>
                    <a:pt x="834916" y="523847"/>
                  </a:lnTo>
                  <a:lnTo>
                    <a:pt x="365779" y="523847"/>
                  </a:lnTo>
                  <a:close/>
                </a:path>
              </a:pathLst>
            </a:custGeom>
            <a:ln w="52354">
              <a:solidFill>
                <a:srgbClr val="CBCBCB"/>
              </a:solidFill>
            </a:ln>
          </p:spPr>
          <p:txBody>
            <a:bodyPr wrap="square" lIns="0" tIns="0" rIns="0" bIns="0" rtlCol="0"/>
            <a:lstStyle/>
            <a:p>
              <a:endParaRPr sz="1092"/>
            </a:p>
          </p:txBody>
        </p:sp>
      </p:grpSp>
      <p:grpSp>
        <p:nvGrpSpPr>
          <p:cNvPr id="38" name="object 38"/>
          <p:cNvGrpSpPr/>
          <p:nvPr/>
        </p:nvGrpSpPr>
        <p:grpSpPr>
          <a:xfrm>
            <a:off x="10161176" y="3401067"/>
            <a:ext cx="513291" cy="538320"/>
            <a:chOff x="16755825" y="5608611"/>
            <a:chExt cx="846455" cy="887730"/>
          </a:xfrm>
        </p:grpSpPr>
        <p:sp>
          <p:nvSpPr>
            <p:cNvPr id="39" name="object 39"/>
            <p:cNvSpPr/>
            <p:nvPr/>
          </p:nvSpPr>
          <p:spPr>
            <a:xfrm>
              <a:off x="16782001" y="5634788"/>
              <a:ext cx="793750" cy="835025"/>
            </a:xfrm>
            <a:custGeom>
              <a:avLst/>
              <a:gdLst/>
              <a:ahLst/>
              <a:cxnLst/>
              <a:rect l="l" t="t" r="r" b="b"/>
              <a:pathLst>
                <a:path w="793750" h="835025">
                  <a:moveTo>
                    <a:pt x="523847" y="0"/>
                  </a:moveTo>
                  <a:lnTo>
                    <a:pt x="269855" y="0"/>
                  </a:lnTo>
                  <a:lnTo>
                    <a:pt x="269855" y="469137"/>
                  </a:lnTo>
                  <a:lnTo>
                    <a:pt x="0" y="469137"/>
                  </a:lnTo>
                  <a:lnTo>
                    <a:pt x="396846" y="834916"/>
                  </a:lnTo>
                  <a:lnTo>
                    <a:pt x="793703" y="469137"/>
                  </a:lnTo>
                  <a:lnTo>
                    <a:pt x="523847" y="469137"/>
                  </a:lnTo>
                  <a:lnTo>
                    <a:pt x="523847" y="0"/>
                  </a:lnTo>
                  <a:close/>
                </a:path>
              </a:pathLst>
            </a:custGeom>
            <a:solidFill>
              <a:srgbClr val="CBCBCB"/>
            </a:solidFill>
          </p:spPr>
          <p:txBody>
            <a:bodyPr wrap="square" lIns="0" tIns="0" rIns="0" bIns="0" rtlCol="0"/>
            <a:lstStyle/>
            <a:p>
              <a:endParaRPr sz="1092"/>
            </a:p>
          </p:txBody>
        </p:sp>
        <p:sp>
          <p:nvSpPr>
            <p:cNvPr id="40" name="object 40"/>
            <p:cNvSpPr/>
            <p:nvPr/>
          </p:nvSpPr>
          <p:spPr>
            <a:xfrm>
              <a:off x="16782002" y="5634788"/>
              <a:ext cx="793750" cy="835025"/>
            </a:xfrm>
            <a:custGeom>
              <a:avLst/>
              <a:gdLst/>
              <a:ahLst/>
              <a:cxnLst/>
              <a:rect l="l" t="t" r="r" b="b"/>
              <a:pathLst>
                <a:path w="793750" h="835025">
                  <a:moveTo>
                    <a:pt x="523847" y="469137"/>
                  </a:moveTo>
                  <a:lnTo>
                    <a:pt x="793714" y="469137"/>
                  </a:lnTo>
                  <a:lnTo>
                    <a:pt x="396857" y="834916"/>
                  </a:lnTo>
                  <a:lnTo>
                    <a:pt x="0" y="469137"/>
                  </a:lnTo>
                  <a:lnTo>
                    <a:pt x="269855" y="469137"/>
                  </a:lnTo>
                  <a:lnTo>
                    <a:pt x="269855" y="0"/>
                  </a:lnTo>
                  <a:lnTo>
                    <a:pt x="523847" y="0"/>
                  </a:lnTo>
                  <a:lnTo>
                    <a:pt x="523847" y="469137"/>
                  </a:lnTo>
                  <a:close/>
                </a:path>
              </a:pathLst>
            </a:custGeom>
            <a:ln w="52354">
              <a:solidFill>
                <a:srgbClr val="CBCBCB"/>
              </a:solidFill>
            </a:ln>
          </p:spPr>
          <p:txBody>
            <a:bodyPr wrap="square" lIns="0" tIns="0" rIns="0" bIns="0" rtlCol="0"/>
            <a:lstStyle/>
            <a:p>
              <a:endParaRPr sz="1092"/>
            </a:p>
          </p:txBody>
        </p:sp>
      </p:grpSp>
      <p:sp>
        <p:nvSpPr>
          <p:cNvPr id="19" name="Title 1">
            <a:extLst>
              <a:ext uri="{FF2B5EF4-FFF2-40B4-BE49-F238E27FC236}">
                <a16:creationId xmlns:a16="http://schemas.microsoft.com/office/drawing/2014/main" id="{1E70FB87-ABCB-AC2D-2977-543A21F34C9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652716" y="1368529"/>
            <a:ext cx="2224902" cy="1965755"/>
          </a:xfrm>
          <a:custGeom>
            <a:avLst/>
            <a:gdLst/>
            <a:ahLst/>
            <a:cxnLst/>
            <a:rect l="l" t="t" r="r" b="b"/>
            <a:pathLst>
              <a:path w="3669029" h="3241675">
                <a:moveTo>
                  <a:pt x="3124344" y="0"/>
                </a:moveTo>
                <a:lnTo>
                  <a:pt x="544580" y="0"/>
                </a:lnTo>
                <a:lnTo>
                  <a:pt x="469856" y="123"/>
                </a:lnTo>
                <a:lnTo>
                  <a:pt x="404897" y="988"/>
                </a:lnTo>
                <a:lnTo>
                  <a:pt x="348817" y="3336"/>
                </a:lnTo>
                <a:lnTo>
                  <a:pt x="300728" y="7908"/>
                </a:lnTo>
                <a:lnTo>
                  <a:pt x="259740" y="15445"/>
                </a:lnTo>
                <a:lnTo>
                  <a:pt x="180610" y="46623"/>
                </a:lnTo>
                <a:lnTo>
                  <a:pt x="140057" y="72524"/>
                </a:lnTo>
                <a:lnTo>
                  <a:pt x="103846" y="103851"/>
                </a:lnTo>
                <a:lnTo>
                  <a:pt x="72519" y="140062"/>
                </a:lnTo>
                <a:lnTo>
                  <a:pt x="46617" y="180614"/>
                </a:lnTo>
                <a:lnTo>
                  <a:pt x="26679" y="224966"/>
                </a:lnTo>
                <a:lnTo>
                  <a:pt x="7905" y="300728"/>
                </a:lnTo>
                <a:lnTo>
                  <a:pt x="3334" y="348817"/>
                </a:lnTo>
                <a:lnTo>
                  <a:pt x="988" y="404897"/>
                </a:lnTo>
                <a:lnTo>
                  <a:pt x="123" y="469856"/>
                </a:lnTo>
                <a:lnTo>
                  <a:pt x="0" y="544580"/>
                </a:lnTo>
                <a:lnTo>
                  <a:pt x="0" y="2696965"/>
                </a:lnTo>
                <a:lnTo>
                  <a:pt x="123" y="2771689"/>
                </a:lnTo>
                <a:lnTo>
                  <a:pt x="988" y="2836647"/>
                </a:lnTo>
                <a:lnTo>
                  <a:pt x="3334" y="2892727"/>
                </a:lnTo>
                <a:lnTo>
                  <a:pt x="7905" y="2940817"/>
                </a:lnTo>
                <a:lnTo>
                  <a:pt x="15439" y="2981804"/>
                </a:lnTo>
                <a:lnTo>
                  <a:pt x="46617" y="3060934"/>
                </a:lnTo>
                <a:lnTo>
                  <a:pt x="72519" y="3101488"/>
                </a:lnTo>
                <a:lnTo>
                  <a:pt x="103846"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8" y="3241421"/>
                </a:lnTo>
                <a:lnTo>
                  <a:pt x="3264027" y="3240557"/>
                </a:lnTo>
                <a:lnTo>
                  <a:pt x="3320107" y="3238210"/>
                </a:lnTo>
                <a:lnTo>
                  <a:pt x="3368196" y="3233640"/>
                </a:lnTo>
                <a:lnTo>
                  <a:pt x="3409184" y="3226105"/>
                </a:lnTo>
                <a:lnTo>
                  <a:pt x="3488314" y="3194928"/>
                </a:lnTo>
                <a:lnTo>
                  <a:pt x="3528870" y="3169025"/>
                </a:lnTo>
                <a:lnTo>
                  <a:pt x="3565082" y="3137698"/>
                </a:lnTo>
                <a:lnTo>
                  <a:pt x="3596410" y="3101488"/>
                </a:lnTo>
                <a:lnTo>
                  <a:pt x="3622311" y="3060934"/>
                </a:lnTo>
                <a:lnTo>
                  <a:pt x="3642245" y="3016578"/>
                </a:lnTo>
                <a:lnTo>
                  <a:pt x="3661019" y="2940817"/>
                </a:lnTo>
                <a:lnTo>
                  <a:pt x="3665589" y="2892727"/>
                </a:lnTo>
                <a:lnTo>
                  <a:pt x="3667936" y="2836647"/>
                </a:lnTo>
                <a:lnTo>
                  <a:pt x="3668801" y="2771689"/>
                </a:lnTo>
                <a:lnTo>
                  <a:pt x="3668924" y="2696965"/>
                </a:lnTo>
                <a:lnTo>
                  <a:pt x="3668924" y="544580"/>
                </a:lnTo>
                <a:lnTo>
                  <a:pt x="3668801" y="469856"/>
                </a:lnTo>
                <a:lnTo>
                  <a:pt x="3667936" y="404897"/>
                </a:lnTo>
                <a:lnTo>
                  <a:pt x="3665589" y="348817"/>
                </a:lnTo>
                <a:lnTo>
                  <a:pt x="3661019" y="300728"/>
                </a:lnTo>
                <a:lnTo>
                  <a:pt x="3653485" y="259740"/>
                </a:lnTo>
                <a:lnTo>
                  <a:pt x="3622311" y="180614"/>
                </a:lnTo>
                <a:lnTo>
                  <a:pt x="3596410" y="140062"/>
                </a:lnTo>
                <a:lnTo>
                  <a:pt x="3565082" y="103851"/>
                </a:lnTo>
                <a:lnTo>
                  <a:pt x="3528870" y="72524"/>
                </a:lnTo>
                <a:lnTo>
                  <a:pt x="3488314" y="46623"/>
                </a:lnTo>
                <a:lnTo>
                  <a:pt x="3443957" y="26690"/>
                </a:lnTo>
                <a:lnTo>
                  <a:pt x="3368196" y="7908"/>
                </a:lnTo>
                <a:lnTo>
                  <a:pt x="3320107" y="3336"/>
                </a:lnTo>
                <a:lnTo>
                  <a:pt x="3264027" y="988"/>
                </a:lnTo>
                <a:lnTo>
                  <a:pt x="3199068" y="123"/>
                </a:lnTo>
                <a:lnTo>
                  <a:pt x="3124344" y="0"/>
                </a:lnTo>
                <a:close/>
              </a:path>
            </a:pathLst>
          </a:custGeom>
          <a:solidFill>
            <a:srgbClr val="CBCBCB"/>
          </a:solidFill>
        </p:spPr>
        <p:txBody>
          <a:bodyPr wrap="square" lIns="0" tIns="0" rIns="0" bIns="0" rtlCol="0"/>
          <a:lstStyle/>
          <a:p>
            <a:endParaRPr sz="1092"/>
          </a:p>
        </p:txBody>
      </p:sp>
      <p:sp>
        <p:nvSpPr>
          <p:cNvPr id="4" name="object 4"/>
          <p:cNvSpPr txBox="1"/>
          <p:nvPr/>
        </p:nvSpPr>
        <p:spPr>
          <a:xfrm>
            <a:off x="995692" y="1807088"/>
            <a:ext cx="1539103" cy="1063185"/>
          </a:xfrm>
          <a:prstGeom prst="rect">
            <a:avLst/>
          </a:prstGeom>
        </p:spPr>
        <p:txBody>
          <a:bodyPr vert="horz" wrap="square" lIns="0" tIns="6931" rIns="0" bIns="0" rtlCol="0">
            <a:spAutoFit/>
          </a:bodyPr>
          <a:lstStyle/>
          <a:p>
            <a:pPr marL="7701" marR="3081" algn="ctr">
              <a:lnSpc>
                <a:spcPct val="111000"/>
              </a:lnSpc>
              <a:spcBef>
                <a:spcPts val="55"/>
              </a:spcBef>
            </a:pPr>
            <a:r>
              <a:rPr sz="1577" spc="55" dirty="0">
                <a:latin typeface="Arial"/>
                <a:cs typeface="Arial"/>
              </a:rPr>
              <a:t>Requesting </a:t>
            </a:r>
            <a:r>
              <a:rPr sz="1577" spc="49" dirty="0">
                <a:latin typeface="Arial"/>
                <a:cs typeface="Arial"/>
              </a:rPr>
              <a:t>Falcon</a:t>
            </a:r>
            <a:r>
              <a:rPr sz="1577" spc="-55" dirty="0">
                <a:latin typeface="Arial"/>
                <a:cs typeface="Arial"/>
              </a:rPr>
              <a:t> </a:t>
            </a:r>
            <a:r>
              <a:rPr sz="1577" spc="139" dirty="0">
                <a:latin typeface="Arial"/>
                <a:cs typeface="Arial"/>
              </a:rPr>
              <a:t>9</a:t>
            </a:r>
            <a:r>
              <a:rPr sz="1577" spc="-52" dirty="0">
                <a:latin typeface="Arial"/>
                <a:cs typeface="Arial"/>
              </a:rPr>
              <a:t> </a:t>
            </a:r>
            <a:r>
              <a:rPr sz="1577" spc="69" dirty="0">
                <a:latin typeface="Arial"/>
                <a:cs typeface="Arial"/>
              </a:rPr>
              <a:t>launch </a:t>
            </a:r>
            <a:r>
              <a:rPr sz="1577" spc="73" dirty="0">
                <a:latin typeface="Arial"/>
                <a:cs typeface="Arial"/>
              </a:rPr>
              <a:t>data</a:t>
            </a:r>
            <a:r>
              <a:rPr sz="1577" spc="-58" dirty="0">
                <a:latin typeface="Arial"/>
                <a:cs typeface="Arial"/>
              </a:rPr>
              <a:t> </a:t>
            </a:r>
            <a:r>
              <a:rPr sz="1577" spc="106" dirty="0">
                <a:latin typeface="Arial"/>
                <a:cs typeface="Arial"/>
              </a:rPr>
              <a:t>from </a:t>
            </a:r>
            <a:r>
              <a:rPr sz="1577" spc="64" dirty="0">
                <a:latin typeface="Arial"/>
                <a:cs typeface="Arial"/>
              </a:rPr>
              <a:t>Wikipedia</a:t>
            </a:r>
            <a:endParaRPr sz="1577">
              <a:latin typeface="Arial"/>
              <a:cs typeface="Arial"/>
            </a:endParaRPr>
          </a:p>
        </p:txBody>
      </p:sp>
      <p:sp>
        <p:nvSpPr>
          <p:cNvPr id="5" name="object 5"/>
          <p:cNvSpPr/>
          <p:nvPr/>
        </p:nvSpPr>
        <p:spPr>
          <a:xfrm>
            <a:off x="3536903" y="1368529"/>
            <a:ext cx="2224902" cy="1965755"/>
          </a:xfrm>
          <a:custGeom>
            <a:avLst/>
            <a:gdLst/>
            <a:ahLst/>
            <a:cxnLst/>
            <a:rect l="l" t="t" r="r" b="b"/>
            <a:pathLst>
              <a:path w="3669029" h="3241675">
                <a:moveTo>
                  <a:pt x="3166908" y="0"/>
                </a:moveTo>
                <a:lnTo>
                  <a:pt x="502016" y="0"/>
                </a:lnTo>
                <a:lnTo>
                  <a:pt x="433132" y="113"/>
                </a:lnTo>
                <a:lnTo>
                  <a:pt x="373250" y="910"/>
                </a:lnTo>
                <a:lnTo>
                  <a:pt x="321553" y="3074"/>
                </a:lnTo>
                <a:lnTo>
                  <a:pt x="277221" y="7287"/>
                </a:lnTo>
                <a:lnTo>
                  <a:pt x="239438" y="14233"/>
                </a:lnTo>
                <a:lnTo>
                  <a:pt x="158723" y="47324"/>
                </a:lnTo>
                <a:lnTo>
                  <a:pt x="115250" y="77830"/>
                </a:lnTo>
                <a:lnTo>
                  <a:pt x="77830" y="115250"/>
                </a:lnTo>
                <a:lnTo>
                  <a:pt x="47324" y="158723"/>
                </a:lnTo>
                <a:lnTo>
                  <a:pt x="24596" y="207386"/>
                </a:lnTo>
                <a:lnTo>
                  <a:pt x="7287" y="277221"/>
                </a:lnTo>
                <a:lnTo>
                  <a:pt x="3074" y="321553"/>
                </a:lnTo>
                <a:lnTo>
                  <a:pt x="910" y="373250"/>
                </a:lnTo>
                <a:lnTo>
                  <a:pt x="113" y="433132"/>
                </a:lnTo>
                <a:lnTo>
                  <a:pt x="0" y="502016"/>
                </a:lnTo>
                <a:lnTo>
                  <a:pt x="0" y="2739529"/>
                </a:lnTo>
                <a:lnTo>
                  <a:pt x="113" y="2808412"/>
                </a:lnTo>
                <a:lnTo>
                  <a:pt x="910" y="2868294"/>
                </a:lnTo>
                <a:lnTo>
                  <a:pt x="3074" y="2919992"/>
                </a:lnTo>
                <a:lnTo>
                  <a:pt x="7287" y="2964323"/>
                </a:lnTo>
                <a:lnTo>
                  <a:pt x="14233" y="3002106"/>
                </a:lnTo>
                <a:lnTo>
                  <a:pt x="47324" y="3082821"/>
                </a:lnTo>
                <a:lnTo>
                  <a:pt x="77830" y="3126294"/>
                </a:lnTo>
                <a:lnTo>
                  <a:pt x="115250" y="3163715"/>
                </a:lnTo>
                <a:lnTo>
                  <a:pt x="158723" y="3194220"/>
                </a:lnTo>
                <a:lnTo>
                  <a:pt x="207386" y="3216949"/>
                </a:lnTo>
                <a:lnTo>
                  <a:pt x="277221" y="3234257"/>
                </a:lnTo>
                <a:lnTo>
                  <a:pt x="321553" y="3238470"/>
                </a:lnTo>
                <a:lnTo>
                  <a:pt x="373250" y="3240634"/>
                </a:lnTo>
                <a:lnTo>
                  <a:pt x="433132" y="3241431"/>
                </a:lnTo>
                <a:lnTo>
                  <a:pt x="502016" y="3241545"/>
                </a:lnTo>
                <a:lnTo>
                  <a:pt x="3166908" y="3241545"/>
                </a:lnTo>
                <a:lnTo>
                  <a:pt x="3235796" y="3241431"/>
                </a:lnTo>
                <a:lnTo>
                  <a:pt x="3295679" y="3240634"/>
                </a:lnTo>
                <a:lnTo>
                  <a:pt x="3347377" y="3238470"/>
                </a:lnTo>
                <a:lnTo>
                  <a:pt x="3391708" y="3234257"/>
                </a:lnTo>
                <a:lnTo>
                  <a:pt x="3429492" y="3227311"/>
                </a:lnTo>
                <a:lnTo>
                  <a:pt x="3510210" y="3194220"/>
                </a:lnTo>
                <a:lnTo>
                  <a:pt x="3553680" y="3163715"/>
                </a:lnTo>
                <a:lnTo>
                  <a:pt x="3591098" y="3126294"/>
                </a:lnTo>
                <a:lnTo>
                  <a:pt x="3621601" y="3082821"/>
                </a:lnTo>
                <a:lnTo>
                  <a:pt x="3644328" y="3034158"/>
                </a:lnTo>
                <a:lnTo>
                  <a:pt x="3661644" y="2964323"/>
                </a:lnTo>
                <a:lnTo>
                  <a:pt x="3665859" y="2919992"/>
                </a:lnTo>
                <a:lnTo>
                  <a:pt x="3668024" y="2868294"/>
                </a:lnTo>
                <a:lnTo>
                  <a:pt x="3668821" y="2808412"/>
                </a:lnTo>
                <a:lnTo>
                  <a:pt x="3668935" y="2739529"/>
                </a:lnTo>
                <a:lnTo>
                  <a:pt x="3668935" y="502016"/>
                </a:lnTo>
                <a:lnTo>
                  <a:pt x="3668821" y="433132"/>
                </a:lnTo>
                <a:lnTo>
                  <a:pt x="3668024" y="373250"/>
                </a:lnTo>
                <a:lnTo>
                  <a:pt x="3665859" y="321553"/>
                </a:lnTo>
                <a:lnTo>
                  <a:pt x="3661644" y="277221"/>
                </a:lnTo>
                <a:lnTo>
                  <a:pt x="3654695" y="239438"/>
                </a:lnTo>
                <a:lnTo>
                  <a:pt x="3621601" y="158723"/>
                </a:lnTo>
                <a:lnTo>
                  <a:pt x="3591098" y="115250"/>
                </a:lnTo>
                <a:lnTo>
                  <a:pt x="3553680" y="77830"/>
                </a:lnTo>
                <a:lnTo>
                  <a:pt x="3510210" y="47324"/>
                </a:lnTo>
                <a:lnTo>
                  <a:pt x="3461549" y="24596"/>
                </a:lnTo>
                <a:lnTo>
                  <a:pt x="3391708" y="7287"/>
                </a:lnTo>
                <a:lnTo>
                  <a:pt x="3347377" y="3074"/>
                </a:lnTo>
                <a:lnTo>
                  <a:pt x="3295679" y="910"/>
                </a:lnTo>
                <a:lnTo>
                  <a:pt x="3235796" y="113"/>
                </a:lnTo>
                <a:lnTo>
                  <a:pt x="3166908" y="0"/>
                </a:lnTo>
                <a:close/>
              </a:path>
            </a:pathLst>
          </a:custGeom>
          <a:solidFill>
            <a:srgbClr val="CBCBCB"/>
          </a:solidFill>
        </p:spPr>
        <p:txBody>
          <a:bodyPr wrap="square" lIns="0" tIns="0" rIns="0" bIns="0" rtlCol="0"/>
          <a:lstStyle/>
          <a:p>
            <a:endParaRPr sz="1092"/>
          </a:p>
        </p:txBody>
      </p:sp>
      <p:sp>
        <p:nvSpPr>
          <p:cNvPr id="6" name="object 6"/>
          <p:cNvSpPr txBox="1"/>
          <p:nvPr/>
        </p:nvSpPr>
        <p:spPr>
          <a:xfrm>
            <a:off x="3622444" y="1807190"/>
            <a:ext cx="2053934" cy="1063185"/>
          </a:xfrm>
          <a:prstGeom prst="rect">
            <a:avLst/>
          </a:prstGeom>
        </p:spPr>
        <p:txBody>
          <a:bodyPr vert="horz" wrap="square" lIns="0" tIns="6931" rIns="0" bIns="0" rtlCol="0">
            <a:spAutoFit/>
          </a:bodyPr>
          <a:lstStyle/>
          <a:p>
            <a:pPr marL="7701" marR="3081" algn="ctr">
              <a:lnSpc>
                <a:spcPct val="110900"/>
              </a:lnSpc>
              <a:spcBef>
                <a:spcPts val="55"/>
              </a:spcBef>
            </a:pPr>
            <a:r>
              <a:rPr sz="1577" spc="79" dirty="0">
                <a:latin typeface="Arial"/>
                <a:cs typeface="Arial"/>
              </a:rPr>
              <a:t>Creating</a:t>
            </a:r>
            <a:r>
              <a:rPr sz="1577" spc="-55" dirty="0">
                <a:latin typeface="Arial"/>
                <a:cs typeface="Arial"/>
              </a:rPr>
              <a:t> </a:t>
            </a:r>
            <a:r>
              <a:rPr sz="1577" spc="-30" dirty="0">
                <a:latin typeface="Arial"/>
                <a:cs typeface="Arial"/>
              </a:rPr>
              <a:t>a </a:t>
            </a:r>
            <a:r>
              <a:rPr sz="1577" spc="69" dirty="0">
                <a:latin typeface="Arial"/>
                <a:cs typeface="Arial"/>
              </a:rPr>
              <a:t>BeautifulSoup</a:t>
            </a:r>
            <a:r>
              <a:rPr sz="1577" spc="-52" dirty="0">
                <a:latin typeface="Arial"/>
                <a:cs typeface="Arial"/>
              </a:rPr>
              <a:t> </a:t>
            </a:r>
            <a:r>
              <a:rPr sz="1577" spc="97" dirty="0">
                <a:latin typeface="Arial"/>
                <a:cs typeface="Arial"/>
              </a:rPr>
              <a:t>object </a:t>
            </a:r>
            <a:r>
              <a:rPr sz="1577" spc="118" dirty="0">
                <a:latin typeface="Arial"/>
                <a:cs typeface="Arial"/>
              </a:rPr>
              <a:t>from</a:t>
            </a:r>
            <a:r>
              <a:rPr sz="1577" spc="-58" dirty="0">
                <a:latin typeface="Arial"/>
                <a:cs typeface="Arial"/>
              </a:rPr>
              <a:t> </a:t>
            </a:r>
            <a:r>
              <a:rPr sz="1577" spc="94" dirty="0">
                <a:latin typeface="Arial"/>
                <a:cs typeface="Arial"/>
              </a:rPr>
              <a:t>the</a:t>
            </a:r>
            <a:r>
              <a:rPr sz="1577" spc="-55" dirty="0">
                <a:latin typeface="Arial"/>
                <a:cs typeface="Arial"/>
              </a:rPr>
              <a:t> </a:t>
            </a:r>
            <a:r>
              <a:rPr sz="1577" spc="18" dirty="0">
                <a:latin typeface="Arial"/>
                <a:cs typeface="Arial"/>
              </a:rPr>
              <a:t>HTML </a:t>
            </a:r>
            <a:r>
              <a:rPr sz="1577" spc="52" dirty="0">
                <a:latin typeface="Arial"/>
                <a:cs typeface="Arial"/>
              </a:rPr>
              <a:t>response</a:t>
            </a:r>
            <a:endParaRPr sz="1577">
              <a:latin typeface="Arial"/>
              <a:cs typeface="Arial"/>
            </a:endParaRPr>
          </a:p>
        </p:txBody>
      </p:sp>
      <p:sp>
        <p:nvSpPr>
          <p:cNvPr id="7" name="object 7"/>
          <p:cNvSpPr/>
          <p:nvPr/>
        </p:nvSpPr>
        <p:spPr>
          <a:xfrm>
            <a:off x="6421090" y="1368529"/>
            <a:ext cx="2224902" cy="1965755"/>
          </a:xfrm>
          <a:custGeom>
            <a:avLst/>
            <a:gdLst/>
            <a:ahLst/>
            <a:cxnLst/>
            <a:rect l="l" t="t" r="r" b="b"/>
            <a:pathLst>
              <a:path w="3669030" h="3241675">
                <a:moveTo>
                  <a:pt x="3166919" y="0"/>
                </a:moveTo>
                <a:lnTo>
                  <a:pt x="502016" y="0"/>
                </a:lnTo>
                <a:lnTo>
                  <a:pt x="433132" y="113"/>
                </a:lnTo>
                <a:lnTo>
                  <a:pt x="373250" y="910"/>
                </a:lnTo>
                <a:lnTo>
                  <a:pt x="321553" y="3074"/>
                </a:lnTo>
                <a:lnTo>
                  <a:pt x="277221" y="7287"/>
                </a:lnTo>
                <a:lnTo>
                  <a:pt x="239438" y="14233"/>
                </a:lnTo>
                <a:lnTo>
                  <a:pt x="158723" y="47324"/>
                </a:lnTo>
                <a:lnTo>
                  <a:pt x="115250" y="77830"/>
                </a:lnTo>
                <a:lnTo>
                  <a:pt x="77830" y="115250"/>
                </a:lnTo>
                <a:lnTo>
                  <a:pt x="47324" y="158723"/>
                </a:lnTo>
                <a:lnTo>
                  <a:pt x="24596" y="207386"/>
                </a:lnTo>
                <a:lnTo>
                  <a:pt x="7287" y="277221"/>
                </a:lnTo>
                <a:lnTo>
                  <a:pt x="3074" y="321553"/>
                </a:lnTo>
                <a:lnTo>
                  <a:pt x="910" y="373250"/>
                </a:lnTo>
                <a:lnTo>
                  <a:pt x="113" y="433132"/>
                </a:lnTo>
                <a:lnTo>
                  <a:pt x="0" y="502016"/>
                </a:lnTo>
                <a:lnTo>
                  <a:pt x="0" y="2739529"/>
                </a:lnTo>
                <a:lnTo>
                  <a:pt x="113" y="2808412"/>
                </a:lnTo>
                <a:lnTo>
                  <a:pt x="910" y="2868294"/>
                </a:lnTo>
                <a:lnTo>
                  <a:pt x="3074" y="2919992"/>
                </a:lnTo>
                <a:lnTo>
                  <a:pt x="7287" y="2964323"/>
                </a:lnTo>
                <a:lnTo>
                  <a:pt x="14233" y="3002106"/>
                </a:lnTo>
                <a:lnTo>
                  <a:pt x="47324" y="3082821"/>
                </a:lnTo>
                <a:lnTo>
                  <a:pt x="77830" y="3126294"/>
                </a:lnTo>
                <a:lnTo>
                  <a:pt x="115250" y="3163715"/>
                </a:lnTo>
                <a:lnTo>
                  <a:pt x="158723" y="3194220"/>
                </a:lnTo>
                <a:lnTo>
                  <a:pt x="207386" y="3216949"/>
                </a:lnTo>
                <a:lnTo>
                  <a:pt x="277221" y="3234257"/>
                </a:lnTo>
                <a:lnTo>
                  <a:pt x="321553" y="3238470"/>
                </a:lnTo>
                <a:lnTo>
                  <a:pt x="373250" y="3240634"/>
                </a:lnTo>
                <a:lnTo>
                  <a:pt x="433132" y="3241431"/>
                </a:lnTo>
                <a:lnTo>
                  <a:pt x="502016" y="3241545"/>
                </a:lnTo>
                <a:lnTo>
                  <a:pt x="3166919" y="3241545"/>
                </a:lnTo>
                <a:lnTo>
                  <a:pt x="3235802" y="3241431"/>
                </a:lnTo>
                <a:lnTo>
                  <a:pt x="3295682" y="3240634"/>
                </a:lnTo>
                <a:lnTo>
                  <a:pt x="3347378" y="3238470"/>
                </a:lnTo>
                <a:lnTo>
                  <a:pt x="3391709" y="3234257"/>
                </a:lnTo>
                <a:lnTo>
                  <a:pt x="3429492" y="3227311"/>
                </a:lnTo>
                <a:lnTo>
                  <a:pt x="3510210" y="3194220"/>
                </a:lnTo>
                <a:lnTo>
                  <a:pt x="3553680" y="3163715"/>
                </a:lnTo>
                <a:lnTo>
                  <a:pt x="3591098" y="3126294"/>
                </a:lnTo>
                <a:lnTo>
                  <a:pt x="3621601" y="3082821"/>
                </a:lnTo>
                <a:lnTo>
                  <a:pt x="3644328" y="3034158"/>
                </a:lnTo>
                <a:lnTo>
                  <a:pt x="3661644" y="2964323"/>
                </a:lnTo>
                <a:lnTo>
                  <a:pt x="3665859" y="2919992"/>
                </a:lnTo>
                <a:lnTo>
                  <a:pt x="3668024" y="2868294"/>
                </a:lnTo>
                <a:lnTo>
                  <a:pt x="3668821" y="2808412"/>
                </a:lnTo>
                <a:lnTo>
                  <a:pt x="3668935" y="2739529"/>
                </a:lnTo>
                <a:lnTo>
                  <a:pt x="3668935" y="502016"/>
                </a:lnTo>
                <a:lnTo>
                  <a:pt x="3668821" y="433132"/>
                </a:lnTo>
                <a:lnTo>
                  <a:pt x="3668024" y="373250"/>
                </a:lnTo>
                <a:lnTo>
                  <a:pt x="3665859" y="321553"/>
                </a:lnTo>
                <a:lnTo>
                  <a:pt x="3661644" y="277221"/>
                </a:lnTo>
                <a:lnTo>
                  <a:pt x="3654695" y="239438"/>
                </a:lnTo>
                <a:lnTo>
                  <a:pt x="3621601" y="158723"/>
                </a:lnTo>
                <a:lnTo>
                  <a:pt x="3591098" y="115250"/>
                </a:lnTo>
                <a:lnTo>
                  <a:pt x="3553680" y="77830"/>
                </a:lnTo>
                <a:lnTo>
                  <a:pt x="3510210" y="47324"/>
                </a:lnTo>
                <a:lnTo>
                  <a:pt x="3461549" y="24596"/>
                </a:lnTo>
                <a:lnTo>
                  <a:pt x="3391709" y="7287"/>
                </a:lnTo>
                <a:lnTo>
                  <a:pt x="3347378" y="3074"/>
                </a:lnTo>
                <a:lnTo>
                  <a:pt x="3295682" y="910"/>
                </a:lnTo>
                <a:lnTo>
                  <a:pt x="3235802" y="113"/>
                </a:lnTo>
                <a:lnTo>
                  <a:pt x="3166919" y="0"/>
                </a:lnTo>
                <a:close/>
              </a:path>
            </a:pathLst>
          </a:custGeom>
          <a:solidFill>
            <a:srgbClr val="CBCBCB"/>
          </a:solidFill>
        </p:spPr>
        <p:txBody>
          <a:bodyPr wrap="square" lIns="0" tIns="0" rIns="0" bIns="0" rtlCol="0"/>
          <a:lstStyle/>
          <a:p>
            <a:endParaRPr sz="1092"/>
          </a:p>
        </p:txBody>
      </p:sp>
      <p:sp>
        <p:nvSpPr>
          <p:cNvPr id="8" name="object 8"/>
          <p:cNvSpPr txBox="1"/>
          <p:nvPr/>
        </p:nvSpPr>
        <p:spPr>
          <a:xfrm>
            <a:off x="6536806" y="1807088"/>
            <a:ext cx="1993479" cy="1063340"/>
          </a:xfrm>
          <a:prstGeom prst="rect">
            <a:avLst/>
          </a:prstGeom>
        </p:spPr>
        <p:txBody>
          <a:bodyPr vert="horz" wrap="square" lIns="0" tIns="33500" rIns="0" bIns="0" rtlCol="0">
            <a:spAutoFit/>
          </a:bodyPr>
          <a:lstStyle/>
          <a:p>
            <a:pPr algn="ctr">
              <a:spcBef>
                <a:spcPts val="263"/>
              </a:spcBef>
            </a:pPr>
            <a:r>
              <a:rPr sz="1577" spc="73" dirty="0">
                <a:latin typeface="Arial"/>
                <a:cs typeface="Arial"/>
              </a:rPr>
              <a:t>Extracting</a:t>
            </a:r>
            <a:endParaRPr sz="1577">
              <a:latin typeface="Arial"/>
              <a:cs typeface="Arial"/>
            </a:endParaRPr>
          </a:p>
          <a:p>
            <a:pPr marL="7701" marR="3081" algn="ctr">
              <a:lnSpc>
                <a:spcPct val="110900"/>
              </a:lnSpc>
            </a:pPr>
            <a:r>
              <a:rPr sz="1577" spc="58" dirty="0">
                <a:latin typeface="Arial"/>
                <a:cs typeface="Arial"/>
              </a:rPr>
              <a:t>all</a:t>
            </a:r>
            <a:r>
              <a:rPr sz="1577" spc="-55" dirty="0">
                <a:latin typeface="Arial"/>
                <a:cs typeface="Arial"/>
              </a:rPr>
              <a:t> </a:t>
            </a:r>
            <a:r>
              <a:rPr sz="1577" spc="100" dirty="0">
                <a:latin typeface="Arial"/>
                <a:cs typeface="Arial"/>
              </a:rPr>
              <a:t>column</a:t>
            </a:r>
            <a:r>
              <a:rPr sz="1577" spc="-52" dirty="0">
                <a:latin typeface="Arial"/>
                <a:cs typeface="Arial"/>
              </a:rPr>
              <a:t> </a:t>
            </a:r>
            <a:r>
              <a:rPr sz="1577" spc="49" dirty="0">
                <a:latin typeface="Arial"/>
                <a:cs typeface="Arial"/>
              </a:rPr>
              <a:t>names </a:t>
            </a:r>
            <a:r>
              <a:rPr sz="1577" spc="118" dirty="0">
                <a:latin typeface="Arial"/>
                <a:cs typeface="Arial"/>
              </a:rPr>
              <a:t>from</a:t>
            </a:r>
            <a:r>
              <a:rPr sz="1577" spc="-55" dirty="0">
                <a:latin typeface="Arial"/>
                <a:cs typeface="Arial"/>
              </a:rPr>
              <a:t> </a:t>
            </a:r>
            <a:r>
              <a:rPr sz="1577" spc="94" dirty="0">
                <a:latin typeface="Arial"/>
                <a:cs typeface="Arial"/>
              </a:rPr>
              <a:t>the</a:t>
            </a:r>
            <a:r>
              <a:rPr sz="1577" spc="-55" dirty="0">
                <a:latin typeface="Arial"/>
                <a:cs typeface="Arial"/>
              </a:rPr>
              <a:t> </a:t>
            </a:r>
            <a:r>
              <a:rPr sz="1577" spc="30" dirty="0">
                <a:latin typeface="Arial"/>
                <a:cs typeface="Arial"/>
              </a:rPr>
              <a:t>HTML</a:t>
            </a:r>
            <a:r>
              <a:rPr sz="1577" spc="-55" dirty="0">
                <a:latin typeface="Arial"/>
                <a:cs typeface="Arial"/>
              </a:rPr>
              <a:t> </a:t>
            </a:r>
            <a:r>
              <a:rPr sz="1577" spc="69" dirty="0">
                <a:latin typeface="Arial"/>
                <a:cs typeface="Arial"/>
              </a:rPr>
              <a:t>table </a:t>
            </a:r>
            <a:r>
              <a:rPr sz="1577" spc="64" dirty="0">
                <a:latin typeface="Arial"/>
                <a:cs typeface="Arial"/>
              </a:rPr>
              <a:t>header</a:t>
            </a:r>
            <a:endParaRPr sz="1577">
              <a:latin typeface="Arial"/>
              <a:cs typeface="Arial"/>
            </a:endParaRPr>
          </a:p>
        </p:txBody>
      </p:sp>
      <p:sp>
        <p:nvSpPr>
          <p:cNvPr id="9" name="object 9"/>
          <p:cNvSpPr/>
          <p:nvPr/>
        </p:nvSpPr>
        <p:spPr>
          <a:xfrm>
            <a:off x="9305281" y="2690107"/>
            <a:ext cx="2224902" cy="1965755"/>
          </a:xfrm>
          <a:custGeom>
            <a:avLst/>
            <a:gdLst/>
            <a:ahLst/>
            <a:cxnLst/>
            <a:rect l="l" t="t" r="r" b="b"/>
            <a:pathLst>
              <a:path w="3669030" h="3241675">
                <a:moveTo>
                  <a:pt x="3166908" y="0"/>
                </a:moveTo>
                <a:lnTo>
                  <a:pt x="502016" y="0"/>
                </a:lnTo>
                <a:lnTo>
                  <a:pt x="433132" y="113"/>
                </a:lnTo>
                <a:lnTo>
                  <a:pt x="373250" y="910"/>
                </a:lnTo>
                <a:lnTo>
                  <a:pt x="321551" y="3074"/>
                </a:lnTo>
                <a:lnTo>
                  <a:pt x="277218" y="7287"/>
                </a:lnTo>
                <a:lnTo>
                  <a:pt x="239432" y="14233"/>
                </a:lnTo>
                <a:lnTo>
                  <a:pt x="158718" y="47324"/>
                </a:lnTo>
                <a:lnTo>
                  <a:pt x="115248" y="77830"/>
                </a:lnTo>
                <a:lnTo>
                  <a:pt x="77829" y="115250"/>
                </a:lnTo>
                <a:lnTo>
                  <a:pt x="47324" y="158723"/>
                </a:lnTo>
                <a:lnTo>
                  <a:pt x="24596" y="207386"/>
                </a:lnTo>
                <a:lnTo>
                  <a:pt x="7287" y="277221"/>
                </a:lnTo>
                <a:lnTo>
                  <a:pt x="3074" y="321553"/>
                </a:lnTo>
                <a:lnTo>
                  <a:pt x="910" y="373250"/>
                </a:lnTo>
                <a:lnTo>
                  <a:pt x="113" y="433132"/>
                </a:lnTo>
                <a:lnTo>
                  <a:pt x="0" y="502016"/>
                </a:lnTo>
                <a:lnTo>
                  <a:pt x="0" y="2739529"/>
                </a:lnTo>
                <a:lnTo>
                  <a:pt x="113" y="2808412"/>
                </a:lnTo>
                <a:lnTo>
                  <a:pt x="910" y="2868294"/>
                </a:lnTo>
                <a:lnTo>
                  <a:pt x="3074" y="2919992"/>
                </a:lnTo>
                <a:lnTo>
                  <a:pt x="7287" y="2964323"/>
                </a:lnTo>
                <a:lnTo>
                  <a:pt x="14233" y="3002106"/>
                </a:lnTo>
                <a:lnTo>
                  <a:pt x="47324" y="3082821"/>
                </a:lnTo>
                <a:lnTo>
                  <a:pt x="77829" y="3126294"/>
                </a:lnTo>
                <a:lnTo>
                  <a:pt x="115248" y="3163715"/>
                </a:lnTo>
                <a:lnTo>
                  <a:pt x="158718" y="3194220"/>
                </a:lnTo>
                <a:lnTo>
                  <a:pt x="207375" y="3216949"/>
                </a:lnTo>
                <a:lnTo>
                  <a:pt x="277218" y="3234257"/>
                </a:lnTo>
                <a:lnTo>
                  <a:pt x="321551" y="3238470"/>
                </a:lnTo>
                <a:lnTo>
                  <a:pt x="373250" y="3240634"/>
                </a:lnTo>
                <a:lnTo>
                  <a:pt x="433132" y="3241431"/>
                </a:lnTo>
                <a:lnTo>
                  <a:pt x="502016" y="3241545"/>
                </a:lnTo>
                <a:lnTo>
                  <a:pt x="3166908" y="3241545"/>
                </a:lnTo>
                <a:lnTo>
                  <a:pt x="3235792" y="3241431"/>
                </a:lnTo>
                <a:lnTo>
                  <a:pt x="3295674" y="3240634"/>
                </a:lnTo>
                <a:lnTo>
                  <a:pt x="3347371" y="3238470"/>
                </a:lnTo>
                <a:lnTo>
                  <a:pt x="3391703" y="3234257"/>
                </a:lnTo>
                <a:lnTo>
                  <a:pt x="3429486" y="3227311"/>
                </a:lnTo>
                <a:lnTo>
                  <a:pt x="3510201" y="3194220"/>
                </a:lnTo>
                <a:lnTo>
                  <a:pt x="3553674" y="3163715"/>
                </a:lnTo>
                <a:lnTo>
                  <a:pt x="3591094" y="3126294"/>
                </a:lnTo>
                <a:lnTo>
                  <a:pt x="3621600" y="3082821"/>
                </a:lnTo>
                <a:lnTo>
                  <a:pt x="3644328" y="3034158"/>
                </a:lnTo>
                <a:lnTo>
                  <a:pt x="3661637" y="2964323"/>
                </a:lnTo>
                <a:lnTo>
                  <a:pt x="3665850" y="2919992"/>
                </a:lnTo>
                <a:lnTo>
                  <a:pt x="3668013" y="2868294"/>
                </a:lnTo>
                <a:lnTo>
                  <a:pt x="3668811" y="2808412"/>
                </a:lnTo>
                <a:lnTo>
                  <a:pt x="3668924" y="2739529"/>
                </a:lnTo>
                <a:lnTo>
                  <a:pt x="3668924" y="502016"/>
                </a:lnTo>
                <a:lnTo>
                  <a:pt x="3668811" y="433132"/>
                </a:lnTo>
                <a:lnTo>
                  <a:pt x="3668013" y="373250"/>
                </a:lnTo>
                <a:lnTo>
                  <a:pt x="3665850" y="321553"/>
                </a:lnTo>
                <a:lnTo>
                  <a:pt x="3661637" y="277221"/>
                </a:lnTo>
                <a:lnTo>
                  <a:pt x="3654691" y="239438"/>
                </a:lnTo>
                <a:lnTo>
                  <a:pt x="3621600" y="158723"/>
                </a:lnTo>
                <a:lnTo>
                  <a:pt x="3591094" y="115250"/>
                </a:lnTo>
                <a:lnTo>
                  <a:pt x="3553674" y="77830"/>
                </a:lnTo>
                <a:lnTo>
                  <a:pt x="3510201" y="47324"/>
                </a:lnTo>
                <a:lnTo>
                  <a:pt x="3461538" y="24596"/>
                </a:lnTo>
                <a:lnTo>
                  <a:pt x="3391703" y="7287"/>
                </a:lnTo>
                <a:lnTo>
                  <a:pt x="3347371" y="3074"/>
                </a:lnTo>
                <a:lnTo>
                  <a:pt x="3295674" y="910"/>
                </a:lnTo>
                <a:lnTo>
                  <a:pt x="3235792" y="113"/>
                </a:lnTo>
                <a:lnTo>
                  <a:pt x="3166908" y="0"/>
                </a:lnTo>
                <a:close/>
              </a:path>
            </a:pathLst>
          </a:custGeom>
          <a:solidFill>
            <a:srgbClr val="CBCBCB"/>
          </a:solidFill>
        </p:spPr>
        <p:txBody>
          <a:bodyPr wrap="square" lIns="0" tIns="0" rIns="0" bIns="0" rtlCol="0"/>
          <a:lstStyle/>
          <a:p>
            <a:endParaRPr sz="1092"/>
          </a:p>
        </p:txBody>
      </p:sp>
      <p:sp>
        <p:nvSpPr>
          <p:cNvPr id="10" name="object 10"/>
          <p:cNvSpPr txBox="1"/>
          <p:nvPr/>
        </p:nvSpPr>
        <p:spPr>
          <a:xfrm>
            <a:off x="9487634" y="3263495"/>
            <a:ext cx="1860247" cy="793817"/>
          </a:xfrm>
          <a:prstGeom prst="rect">
            <a:avLst/>
          </a:prstGeom>
        </p:spPr>
        <p:txBody>
          <a:bodyPr vert="horz" wrap="square" lIns="0" tIns="6931" rIns="0" bIns="0" rtlCol="0">
            <a:spAutoFit/>
          </a:bodyPr>
          <a:lstStyle/>
          <a:p>
            <a:pPr marL="328075" marR="3081" indent="-320758">
              <a:lnSpc>
                <a:spcPct val="111000"/>
              </a:lnSpc>
              <a:spcBef>
                <a:spcPts val="55"/>
              </a:spcBef>
            </a:pPr>
            <a:r>
              <a:rPr sz="1577" spc="91" dirty="0">
                <a:latin typeface="Arial"/>
                <a:cs typeface="Arial"/>
              </a:rPr>
              <a:t>Collecting</a:t>
            </a:r>
            <a:r>
              <a:rPr sz="1577" spc="-55" dirty="0">
                <a:latin typeface="Arial"/>
                <a:cs typeface="Arial"/>
              </a:rPr>
              <a:t> </a:t>
            </a:r>
            <a:r>
              <a:rPr sz="1577" spc="94" dirty="0">
                <a:latin typeface="Arial"/>
                <a:cs typeface="Arial"/>
              </a:rPr>
              <a:t>the</a:t>
            </a:r>
            <a:r>
              <a:rPr sz="1577" spc="-55" dirty="0">
                <a:latin typeface="Arial"/>
                <a:cs typeface="Arial"/>
              </a:rPr>
              <a:t> </a:t>
            </a:r>
            <a:r>
              <a:rPr sz="1577" spc="61" dirty="0">
                <a:latin typeface="Arial"/>
                <a:cs typeface="Arial"/>
              </a:rPr>
              <a:t>data </a:t>
            </a:r>
            <a:r>
              <a:rPr sz="1577" spc="100" dirty="0">
                <a:latin typeface="Arial"/>
                <a:cs typeface="Arial"/>
              </a:rPr>
              <a:t>by</a:t>
            </a:r>
            <a:r>
              <a:rPr sz="1577" spc="-58" dirty="0">
                <a:latin typeface="Arial"/>
                <a:cs typeface="Arial"/>
              </a:rPr>
              <a:t> </a:t>
            </a:r>
            <a:r>
              <a:rPr sz="1577" spc="69" dirty="0">
                <a:latin typeface="Arial"/>
                <a:cs typeface="Arial"/>
              </a:rPr>
              <a:t>parsing </a:t>
            </a:r>
            <a:r>
              <a:rPr sz="1577" spc="30" dirty="0">
                <a:latin typeface="Arial"/>
                <a:cs typeface="Arial"/>
              </a:rPr>
              <a:t>HTML</a:t>
            </a:r>
            <a:r>
              <a:rPr sz="1577" spc="-52" dirty="0">
                <a:latin typeface="Arial"/>
                <a:cs typeface="Arial"/>
              </a:rPr>
              <a:t> </a:t>
            </a:r>
            <a:r>
              <a:rPr sz="1577" spc="64" dirty="0">
                <a:latin typeface="Arial"/>
                <a:cs typeface="Arial"/>
              </a:rPr>
              <a:t>tables</a:t>
            </a:r>
            <a:endParaRPr sz="1577">
              <a:latin typeface="Arial"/>
              <a:cs typeface="Arial"/>
            </a:endParaRPr>
          </a:p>
        </p:txBody>
      </p:sp>
      <p:sp>
        <p:nvSpPr>
          <p:cNvPr id="11" name="object 11"/>
          <p:cNvSpPr/>
          <p:nvPr/>
        </p:nvSpPr>
        <p:spPr>
          <a:xfrm>
            <a:off x="6421091" y="4002356"/>
            <a:ext cx="2224902" cy="1965755"/>
          </a:xfrm>
          <a:custGeom>
            <a:avLst/>
            <a:gdLst/>
            <a:ahLst/>
            <a:cxnLst/>
            <a:rect l="l" t="t" r="r" b="b"/>
            <a:pathLst>
              <a:path w="3669030" h="3241675">
                <a:moveTo>
                  <a:pt x="3124344" y="0"/>
                </a:moveTo>
                <a:lnTo>
                  <a:pt x="544580" y="0"/>
                </a:lnTo>
                <a:lnTo>
                  <a:pt x="469856" y="123"/>
                </a:lnTo>
                <a:lnTo>
                  <a:pt x="404897" y="988"/>
                </a:lnTo>
                <a:lnTo>
                  <a:pt x="348817" y="3336"/>
                </a:lnTo>
                <a:lnTo>
                  <a:pt x="300728" y="7908"/>
                </a:lnTo>
                <a:lnTo>
                  <a:pt x="259740" y="15445"/>
                </a:lnTo>
                <a:lnTo>
                  <a:pt x="180610" y="46623"/>
                </a:lnTo>
                <a:lnTo>
                  <a:pt x="140057" y="72524"/>
                </a:lnTo>
                <a:lnTo>
                  <a:pt x="103847" y="103851"/>
                </a:lnTo>
                <a:lnTo>
                  <a:pt x="72522" y="140062"/>
                </a:lnTo>
                <a:lnTo>
                  <a:pt x="46623" y="180614"/>
                </a:lnTo>
                <a:lnTo>
                  <a:pt x="26690" y="224966"/>
                </a:lnTo>
                <a:lnTo>
                  <a:pt x="7908" y="300728"/>
                </a:lnTo>
                <a:lnTo>
                  <a:pt x="3336" y="348817"/>
                </a:lnTo>
                <a:lnTo>
                  <a:pt x="988" y="404897"/>
                </a:lnTo>
                <a:lnTo>
                  <a:pt x="123" y="469856"/>
                </a:lnTo>
                <a:lnTo>
                  <a:pt x="0" y="544580"/>
                </a:lnTo>
                <a:lnTo>
                  <a:pt x="0" y="2696965"/>
                </a:lnTo>
                <a:lnTo>
                  <a:pt x="123" y="2771689"/>
                </a:lnTo>
                <a:lnTo>
                  <a:pt x="988" y="2836647"/>
                </a:lnTo>
                <a:lnTo>
                  <a:pt x="3336" y="2892727"/>
                </a:lnTo>
                <a:lnTo>
                  <a:pt x="7908" y="2940817"/>
                </a:lnTo>
                <a:lnTo>
                  <a:pt x="15445" y="2981804"/>
                </a:lnTo>
                <a:lnTo>
                  <a:pt x="46623" y="3060934"/>
                </a:lnTo>
                <a:lnTo>
                  <a:pt x="72522" y="3101488"/>
                </a:lnTo>
                <a:lnTo>
                  <a:pt x="103847"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9" y="3241421"/>
                </a:lnTo>
                <a:lnTo>
                  <a:pt x="3264029" y="3240557"/>
                </a:lnTo>
                <a:lnTo>
                  <a:pt x="3320110" y="3238210"/>
                </a:lnTo>
                <a:lnTo>
                  <a:pt x="3368201" y="3233640"/>
                </a:lnTo>
                <a:lnTo>
                  <a:pt x="3409188" y="3226105"/>
                </a:lnTo>
                <a:lnTo>
                  <a:pt x="3488314" y="3194928"/>
                </a:lnTo>
                <a:lnTo>
                  <a:pt x="3528870" y="3169025"/>
                </a:lnTo>
                <a:lnTo>
                  <a:pt x="3565082" y="3137698"/>
                </a:lnTo>
                <a:lnTo>
                  <a:pt x="3596410" y="3101488"/>
                </a:lnTo>
                <a:lnTo>
                  <a:pt x="3622311" y="3060934"/>
                </a:lnTo>
                <a:lnTo>
                  <a:pt x="3642245" y="3016578"/>
                </a:lnTo>
                <a:lnTo>
                  <a:pt x="3661027" y="2940817"/>
                </a:lnTo>
                <a:lnTo>
                  <a:pt x="3665599" y="2892727"/>
                </a:lnTo>
                <a:lnTo>
                  <a:pt x="3667946" y="2836647"/>
                </a:lnTo>
                <a:lnTo>
                  <a:pt x="3668811" y="2771689"/>
                </a:lnTo>
                <a:lnTo>
                  <a:pt x="3668935" y="2696965"/>
                </a:lnTo>
                <a:lnTo>
                  <a:pt x="3668935" y="544580"/>
                </a:lnTo>
                <a:lnTo>
                  <a:pt x="3668811" y="469856"/>
                </a:lnTo>
                <a:lnTo>
                  <a:pt x="3667946" y="404897"/>
                </a:lnTo>
                <a:lnTo>
                  <a:pt x="3665599" y="348817"/>
                </a:lnTo>
                <a:lnTo>
                  <a:pt x="3661027" y="300728"/>
                </a:lnTo>
                <a:lnTo>
                  <a:pt x="3653489" y="259740"/>
                </a:lnTo>
                <a:lnTo>
                  <a:pt x="3622311" y="180614"/>
                </a:lnTo>
                <a:lnTo>
                  <a:pt x="3596410" y="140062"/>
                </a:lnTo>
                <a:lnTo>
                  <a:pt x="3565082" y="103851"/>
                </a:lnTo>
                <a:lnTo>
                  <a:pt x="3528870" y="72524"/>
                </a:lnTo>
                <a:lnTo>
                  <a:pt x="3488314" y="46623"/>
                </a:lnTo>
                <a:lnTo>
                  <a:pt x="3443957" y="26690"/>
                </a:lnTo>
                <a:lnTo>
                  <a:pt x="3368201" y="7908"/>
                </a:lnTo>
                <a:lnTo>
                  <a:pt x="3320110" y="3336"/>
                </a:lnTo>
                <a:lnTo>
                  <a:pt x="3264029" y="988"/>
                </a:lnTo>
                <a:lnTo>
                  <a:pt x="3199069" y="123"/>
                </a:lnTo>
                <a:lnTo>
                  <a:pt x="3124344" y="0"/>
                </a:lnTo>
                <a:close/>
              </a:path>
            </a:pathLst>
          </a:custGeom>
          <a:solidFill>
            <a:srgbClr val="CBCBCB"/>
          </a:solidFill>
        </p:spPr>
        <p:txBody>
          <a:bodyPr wrap="square" lIns="0" tIns="0" rIns="0" bIns="0" rtlCol="0"/>
          <a:lstStyle/>
          <a:p>
            <a:endParaRPr sz="1092"/>
          </a:p>
        </p:txBody>
      </p:sp>
      <p:sp>
        <p:nvSpPr>
          <p:cNvPr id="12" name="object 12"/>
          <p:cNvSpPr txBox="1"/>
          <p:nvPr/>
        </p:nvSpPr>
        <p:spPr>
          <a:xfrm>
            <a:off x="6648558" y="4575744"/>
            <a:ext cx="1770142" cy="793817"/>
          </a:xfrm>
          <a:prstGeom prst="rect">
            <a:avLst/>
          </a:prstGeom>
        </p:spPr>
        <p:txBody>
          <a:bodyPr vert="horz" wrap="square" lIns="0" tIns="6931" rIns="0" bIns="0" rtlCol="0">
            <a:spAutoFit/>
          </a:bodyPr>
          <a:lstStyle/>
          <a:p>
            <a:pPr marL="33116" marR="3081" indent="-25799" algn="just">
              <a:lnSpc>
                <a:spcPct val="111000"/>
              </a:lnSpc>
              <a:spcBef>
                <a:spcPts val="55"/>
              </a:spcBef>
            </a:pPr>
            <a:r>
              <a:rPr sz="1577" spc="91" dirty="0">
                <a:latin typeface="Arial"/>
                <a:cs typeface="Arial"/>
              </a:rPr>
              <a:t>Constructing</a:t>
            </a:r>
            <a:r>
              <a:rPr sz="1577" spc="-24" dirty="0">
                <a:latin typeface="Arial"/>
                <a:cs typeface="Arial"/>
              </a:rPr>
              <a:t> </a:t>
            </a:r>
            <a:r>
              <a:rPr sz="1577" spc="61" dirty="0">
                <a:latin typeface="Arial"/>
                <a:cs typeface="Arial"/>
              </a:rPr>
              <a:t>data </a:t>
            </a:r>
            <a:r>
              <a:rPr sz="1577" spc="88" dirty="0">
                <a:latin typeface="Arial"/>
                <a:cs typeface="Arial"/>
              </a:rPr>
              <a:t>we</a:t>
            </a:r>
            <a:r>
              <a:rPr sz="1577" spc="-55" dirty="0">
                <a:latin typeface="Arial"/>
                <a:cs typeface="Arial"/>
              </a:rPr>
              <a:t> </a:t>
            </a:r>
            <a:r>
              <a:rPr sz="1577" spc="42" dirty="0">
                <a:latin typeface="Arial"/>
                <a:cs typeface="Arial"/>
              </a:rPr>
              <a:t>have</a:t>
            </a:r>
            <a:r>
              <a:rPr sz="1577" spc="-52" dirty="0">
                <a:latin typeface="Arial"/>
                <a:cs typeface="Arial"/>
              </a:rPr>
              <a:t> </a:t>
            </a:r>
            <a:r>
              <a:rPr sz="1577" spc="85" dirty="0">
                <a:latin typeface="Arial"/>
                <a:cs typeface="Arial"/>
              </a:rPr>
              <a:t>obtained </a:t>
            </a:r>
            <a:r>
              <a:rPr sz="1577" spc="100" dirty="0">
                <a:latin typeface="Arial"/>
                <a:cs typeface="Arial"/>
              </a:rPr>
              <a:t>into</a:t>
            </a:r>
            <a:r>
              <a:rPr sz="1577" spc="-55" dirty="0">
                <a:latin typeface="Arial"/>
                <a:cs typeface="Arial"/>
              </a:rPr>
              <a:t> </a:t>
            </a:r>
            <a:r>
              <a:rPr sz="1577" dirty="0">
                <a:latin typeface="Arial"/>
                <a:cs typeface="Arial"/>
              </a:rPr>
              <a:t>a</a:t>
            </a:r>
            <a:r>
              <a:rPr sz="1577" spc="-55" dirty="0">
                <a:latin typeface="Arial"/>
                <a:cs typeface="Arial"/>
              </a:rPr>
              <a:t> </a:t>
            </a:r>
            <a:r>
              <a:rPr sz="1577" spc="91" dirty="0">
                <a:latin typeface="Arial"/>
                <a:cs typeface="Arial"/>
              </a:rPr>
              <a:t>dictionary</a:t>
            </a:r>
            <a:endParaRPr sz="1577">
              <a:latin typeface="Arial"/>
              <a:cs typeface="Arial"/>
            </a:endParaRPr>
          </a:p>
        </p:txBody>
      </p:sp>
      <p:sp>
        <p:nvSpPr>
          <p:cNvPr id="13" name="object 13"/>
          <p:cNvSpPr/>
          <p:nvPr/>
        </p:nvSpPr>
        <p:spPr>
          <a:xfrm>
            <a:off x="3536904" y="4002356"/>
            <a:ext cx="2224902" cy="1965755"/>
          </a:xfrm>
          <a:custGeom>
            <a:avLst/>
            <a:gdLst/>
            <a:ahLst/>
            <a:cxnLst/>
            <a:rect l="l" t="t" r="r" b="b"/>
            <a:pathLst>
              <a:path w="3669029" h="3241675">
                <a:moveTo>
                  <a:pt x="3124344" y="0"/>
                </a:moveTo>
                <a:lnTo>
                  <a:pt x="544580" y="0"/>
                </a:lnTo>
                <a:lnTo>
                  <a:pt x="469856" y="123"/>
                </a:lnTo>
                <a:lnTo>
                  <a:pt x="404897" y="988"/>
                </a:lnTo>
                <a:lnTo>
                  <a:pt x="348817" y="3336"/>
                </a:lnTo>
                <a:lnTo>
                  <a:pt x="300728" y="7908"/>
                </a:lnTo>
                <a:lnTo>
                  <a:pt x="259740" y="15445"/>
                </a:lnTo>
                <a:lnTo>
                  <a:pt x="180610" y="46623"/>
                </a:lnTo>
                <a:lnTo>
                  <a:pt x="140057" y="72524"/>
                </a:lnTo>
                <a:lnTo>
                  <a:pt x="103846" y="103851"/>
                </a:lnTo>
                <a:lnTo>
                  <a:pt x="72519" y="140062"/>
                </a:lnTo>
                <a:lnTo>
                  <a:pt x="46617" y="180614"/>
                </a:lnTo>
                <a:lnTo>
                  <a:pt x="26679" y="224966"/>
                </a:lnTo>
                <a:lnTo>
                  <a:pt x="7905" y="300728"/>
                </a:lnTo>
                <a:lnTo>
                  <a:pt x="3334" y="348817"/>
                </a:lnTo>
                <a:lnTo>
                  <a:pt x="988" y="404897"/>
                </a:lnTo>
                <a:lnTo>
                  <a:pt x="123" y="469856"/>
                </a:lnTo>
                <a:lnTo>
                  <a:pt x="0" y="544580"/>
                </a:lnTo>
                <a:lnTo>
                  <a:pt x="0" y="2696965"/>
                </a:lnTo>
                <a:lnTo>
                  <a:pt x="123" y="2771689"/>
                </a:lnTo>
                <a:lnTo>
                  <a:pt x="988" y="2836647"/>
                </a:lnTo>
                <a:lnTo>
                  <a:pt x="3334" y="2892727"/>
                </a:lnTo>
                <a:lnTo>
                  <a:pt x="7905" y="2940817"/>
                </a:lnTo>
                <a:lnTo>
                  <a:pt x="15439" y="2981804"/>
                </a:lnTo>
                <a:lnTo>
                  <a:pt x="46617" y="3060934"/>
                </a:lnTo>
                <a:lnTo>
                  <a:pt x="72519" y="3101488"/>
                </a:lnTo>
                <a:lnTo>
                  <a:pt x="103846"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8" y="3241421"/>
                </a:lnTo>
                <a:lnTo>
                  <a:pt x="3264027" y="3240557"/>
                </a:lnTo>
                <a:lnTo>
                  <a:pt x="3320107" y="3238210"/>
                </a:lnTo>
                <a:lnTo>
                  <a:pt x="3368196" y="3233640"/>
                </a:lnTo>
                <a:lnTo>
                  <a:pt x="3409184" y="3226105"/>
                </a:lnTo>
                <a:lnTo>
                  <a:pt x="3488314" y="3194928"/>
                </a:lnTo>
                <a:lnTo>
                  <a:pt x="3528870" y="3169025"/>
                </a:lnTo>
                <a:lnTo>
                  <a:pt x="3565082" y="3137698"/>
                </a:lnTo>
                <a:lnTo>
                  <a:pt x="3596410" y="3101488"/>
                </a:lnTo>
                <a:lnTo>
                  <a:pt x="3622311" y="3060934"/>
                </a:lnTo>
                <a:lnTo>
                  <a:pt x="3642245" y="3016578"/>
                </a:lnTo>
                <a:lnTo>
                  <a:pt x="3661019" y="2940817"/>
                </a:lnTo>
                <a:lnTo>
                  <a:pt x="3665589" y="2892727"/>
                </a:lnTo>
                <a:lnTo>
                  <a:pt x="3667936" y="2836647"/>
                </a:lnTo>
                <a:lnTo>
                  <a:pt x="3668801" y="2771689"/>
                </a:lnTo>
                <a:lnTo>
                  <a:pt x="3668924" y="2696965"/>
                </a:lnTo>
                <a:lnTo>
                  <a:pt x="3668924" y="544580"/>
                </a:lnTo>
                <a:lnTo>
                  <a:pt x="3668801" y="469856"/>
                </a:lnTo>
                <a:lnTo>
                  <a:pt x="3667936" y="404897"/>
                </a:lnTo>
                <a:lnTo>
                  <a:pt x="3665589" y="348817"/>
                </a:lnTo>
                <a:lnTo>
                  <a:pt x="3661019" y="300728"/>
                </a:lnTo>
                <a:lnTo>
                  <a:pt x="3653485" y="259740"/>
                </a:lnTo>
                <a:lnTo>
                  <a:pt x="3622311" y="180614"/>
                </a:lnTo>
                <a:lnTo>
                  <a:pt x="3596410" y="140062"/>
                </a:lnTo>
                <a:lnTo>
                  <a:pt x="3565082" y="103851"/>
                </a:lnTo>
                <a:lnTo>
                  <a:pt x="3528870" y="72524"/>
                </a:lnTo>
                <a:lnTo>
                  <a:pt x="3488314" y="46623"/>
                </a:lnTo>
                <a:lnTo>
                  <a:pt x="3443957" y="26690"/>
                </a:lnTo>
                <a:lnTo>
                  <a:pt x="3368196" y="7908"/>
                </a:lnTo>
                <a:lnTo>
                  <a:pt x="3320107" y="3336"/>
                </a:lnTo>
                <a:lnTo>
                  <a:pt x="3264027" y="988"/>
                </a:lnTo>
                <a:lnTo>
                  <a:pt x="3199068" y="123"/>
                </a:lnTo>
                <a:lnTo>
                  <a:pt x="3124344" y="0"/>
                </a:lnTo>
                <a:close/>
              </a:path>
            </a:pathLst>
          </a:custGeom>
          <a:solidFill>
            <a:srgbClr val="CBCBCB"/>
          </a:solidFill>
        </p:spPr>
        <p:txBody>
          <a:bodyPr wrap="square" lIns="0" tIns="0" rIns="0" bIns="0" rtlCol="0"/>
          <a:lstStyle/>
          <a:p>
            <a:endParaRPr sz="1092"/>
          </a:p>
        </p:txBody>
      </p:sp>
      <p:sp>
        <p:nvSpPr>
          <p:cNvPr id="14" name="object 14"/>
          <p:cNvSpPr txBox="1"/>
          <p:nvPr/>
        </p:nvSpPr>
        <p:spPr>
          <a:xfrm>
            <a:off x="3615840" y="4703184"/>
            <a:ext cx="2067026" cy="524448"/>
          </a:xfrm>
          <a:prstGeom prst="rect">
            <a:avLst/>
          </a:prstGeom>
        </p:spPr>
        <p:txBody>
          <a:bodyPr vert="horz" wrap="square" lIns="0" tIns="6931" rIns="0" bIns="0" rtlCol="0">
            <a:spAutoFit/>
          </a:bodyPr>
          <a:lstStyle/>
          <a:p>
            <a:pPr marL="102812" marR="3081" indent="-95496">
              <a:lnSpc>
                <a:spcPct val="110900"/>
              </a:lnSpc>
              <a:spcBef>
                <a:spcPts val="55"/>
              </a:spcBef>
            </a:pPr>
            <a:r>
              <a:rPr sz="1577" spc="79" dirty="0">
                <a:latin typeface="Arial"/>
                <a:cs typeface="Arial"/>
              </a:rPr>
              <a:t>Creating</a:t>
            </a:r>
            <a:r>
              <a:rPr sz="1577" spc="-58" dirty="0">
                <a:latin typeface="Arial"/>
                <a:cs typeface="Arial"/>
              </a:rPr>
              <a:t> </a:t>
            </a:r>
            <a:r>
              <a:rPr sz="1577" dirty="0">
                <a:latin typeface="Arial"/>
                <a:cs typeface="Arial"/>
              </a:rPr>
              <a:t>a</a:t>
            </a:r>
            <a:r>
              <a:rPr sz="1577" spc="-55" dirty="0">
                <a:latin typeface="Arial"/>
                <a:cs typeface="Arial"/>
              </a:rPr>
              <a:t> </a:t>
            </a:r>
            <a:r>
              <a:rPr sz="1577" spc="73" dirty="0">
                <a:latin typeface="Arial"/>
                <a:cs typeface="Arial"/>
              </a:rPr>
              <a:t>dataframe </a:t>
            </a:r>
            <a:r>
              <a:rPr sz="1577" spc="118" dirty="0">
                <a:latin typeface="Arial"/>
                <a:cs typeface="Arial"/>
              </a:rPr>
              <a:t>from</a:t>
            </a:r>
            <a:r>
              <a:rPr sz="1577" spc="-58" dirty="0">
                <a:latin typeface="Arial"/>
                <a:cs typeface="Arial"/>
              </a:rPr>
              <a:t> </a:t>
            </a:r>
            <a:r>
              <a:rPr sz="1577" spc="94" dirty="0">
                <a:latin typeface="Arial"/>
                <a:cs typeface="Arial"/>
              </a:rPr>
              <a:t>the</a:t>
            </a:r>
            <a:r>
              <a:rPr sz="1577" spc="-55" dirty="0">
                <a:latin typeface="Arial"/>
                <a:cs typeface="Arial"/>
              </a:rPr>
              <a:t> </a:t>
            </a:r>
            <a:r>
              <a:rPr sz="1577" spc="91" dirty="0">
                <a:latin typeface="Arial"/>
                <a:cs typeface="Arial"/>
              </a:rPr>
              <a:t>dictionary</a:t>
            </a:r>
            <a:endParaRPr sz="1577">
              <a:latin typeface="Arial"/>
              <a:cs typeface="Arial"/>
            </a:endParaRPr>
          </a:p>
        </p:txBody>
      </p:sp>
      <p:sp>
        <p:nvSpPr>
          <p:cNvPr id="15" name="object 15"/>
          <p:cNvSpPr/>
          <p:nvPr/>
        </p:nvSpPr>
        <p:spPr>
          <a:xfrm>
            <a:off x="652716" y="4002356"/>
            <a:ext cx="2224902" cy="1965755"/>
          </a:xfrm>
          <a:custGeom>
            <a:avLst/>
            <a:gdLst/>
            <a:ahLst/>
            <a:cxnLst/>
            <a:rect l="l" t="t" r="r" b="b"/>
            <a:pathLst>
              <a:path w="3669029" h="3241675">
                <a:moveTo>
                  <a:pt x="3124344" y="0"/>
                </a:moveTo>
                <a:lnTo>
                  <a:pt x="544580" y="0"/>
                </a:lnTo>
                <a:lnTo>
                  <a:pt x="469856" y="123"/>
                </a:lnTo>
                <a:lnTo>
                  <a:pt x="404897" y="988"/>
                </a:lnTo>
                <a:lnTo>
                  <a:pt x="348817" y="3336"/>
                </a:lnTo>
                <a:lnTo>
                  <a:pt x="300728" y="7908"/>
                </a:lnTo>
                <a:lnTo>
                  <a:pt x="259740" y="15445"/>
                </a:lnTo>
                <a:lnTo>
                  <a:pt x="180610" y="46623"/>
                </a:lnTo>
                <a:lnTo>
                  <a:pt x="140057" y="72524"/>
                </a:lnTo>
                <a:lnTo>
                  <a:pt x="103846" y="103851"/>
                </a:lnTo>
                <a:lnTo>
                  <a:pt x="72519" y="140062"/>
                </a:lnTo>
                <a:lnTo>
                  <a:pt x="46617" y="180614"/>
                </a:lnTo>
                <a:lnTo>
                  <a:pt x="26679" y="224966"/>
                </a:lnTo>
                <a:lnTo>
                  <a:pt x="7905" y="300728"/>
                </a:lnTo>
                <a:lnTo>
                  <a:pt x="3334" y="348817"/>
                </a:lnTo>
                <a:lnTo>
                  <a:pt x="988" y="404897"/>
                </a:lnTo>
                <a:lnTo>
                  <a:pt x="123" y="469856"/>
                </a:lnTo>
                <a:lnTo>
                  <a:pt x="0" y="544580"/>
                </a:lnTo>
                <a:lnTo>
                  <a:pt x="0" y="2696965"/>
                </a:lnTo>
                <a:lnTo>
                  <a:pt x="123" y="2771689"/>
                </a:lnTo>
                <a:lnTo>
                  <a:pt x="988" y="2836647"/>
                </a:lnTo>
                <a:lnTo>
                  <a:pt x="3334" y="2892727"/>
                </a:lnTo>
                <a:lnTo>
                  <a:pt x="7905" y="2940817"/>
                </a:lnTo>
                <a:lnTo>
                  <a:pt x="15439" y="2981804"/>
                </a:lnTo>
                <a:lnTo>
                  <a:pt x="46617" y="3060934"/>
                </a:lnTo>
                <a:lnTo>
                  <a:pt x="72519" y="3101488"/>
                </a:lnTo>
                <a:lnTo>
                  <a:pt x="103846"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8" y="3241421"/>
                </a:lnTo>
                <a:lnTo>
                  <a:pt x="3264027" y="3240557"/>
                </a:lnTo>
                <a:lnTo>
                  <a:pt x="3320107" y="3238210"/>
                </a:lnTo>
                <a:lnTo>
                  <a:pt x="3368196" y="3233640"/>
                </a:lnTo>
                <a:lnTo>
                  <a:pt x="3409184" y="3226105"/>
                </a:lnTo>
                <a:lnTo>
                  <a:pt x="3488314" y="3194928"/>
                </a:lnTo>
                <a:lnTo>
                  <a:pt x="3528870" y="3169025"/>
                </a:lnTo>
                <a:lnTo>
                  <a:pt x="3565082" y="3137698"/>
                </a:lnTo>
                <a:lnTo>
                  <a:pt x="3596410" y="3101488"/>
                </a:lnTo>
                <a:lnTo>
                  <a:pt x="3622311" y="3060934"/>
                </a:lnTo>
                <a:lnTo>
                  <a:pt x="3642245" y="3016578"/>
                </a:lnTo>
                <a:lnTo>
                  <a:pt x="3661019" y="2940817"/>
                </a:lnTo>
                <a:lnTo>
                  <a:pt x="3665589" y="2892727"/>
                </a:lnTo>
                <a:lnTo>
                  <a:pt x="3667936" y="2836647"/>
                </a:lnTo>
                <a:lnTo>
                  <a:pt x="3668801" y="2771689"/>
                </a:lnTo>
                <a:lnTo>
                  <a:pt x="3668924" y="2696965"/>
                </a:lnTo>
                <a:lnTo>
                  <a:pt x="3668924" y="544580"/>
                </a:lnTo>
                <a:lnTo>
                  <a:pt x="3668801" y="469856"/>
                </a:lnTo>
                <a:lnTo>
                  <a:pt x="3667936" y="404897"/>
                </a:lnTo>
                <a:lnTo>
                  <a:pt x="3665589" y="348817"/>
                </a:lnTo>
                <a:lnTo>
                  <a:pt x="3661019" y="300728"/>
                </a:lnTo>
                <a:lnTo>
                  <a:pt x="3653485" y="259740"/>
                </a:lnTo>
                <a:lnTo>
                  <a:pt x="3622311" y="180614"/>
                </a:lnTo>
                <a:lnTo>
                  <a:pt x="3596410" y="140062"/>
                </a:lnTo>
                <a:lnTo>
                  <a:pt x="3565082" y="103851"/>
                </a:lnTo>
                <a:lnTo>
                  <a:pt x="3528870" y="72524"/>
                </a:lnTo>
                <a:lnTo>
                  <a:pt x="3488314" y="46623"/>
                </a:lnTo>
                <a:lnTo>
                  <a:pt x="3443957" y="26690"/>
                </a:lnTo>
                <a:lnTo>
                  <a:pt x="3368196" y="7908"/>
                </a:lnTo>
                <a:lnTo>
                  <a:pt x="3320107" y="3336"/>
                </a:lnTo>
                <a:lnTo>
                  <a:pt x="3264027" y="988"/>
                </a:lnTo>
                <a:lnTo>
                  <a:pt x="3199068" y="123"/>
                </a:lnTo>
                <a:lnTo>
                  <a:pt x="3124344" y="0"/>
                </a:lnTo>
                <a:close/>
              </a:path>
            </a:pathLst>
          </a:custGeom>
          <a:solidFill>
            <a:srgbClr val="CBCBCB"/>
          </a:solidFill>
        </p:spPr>
        <p:txBody>
          <a:bodyPr wrap="square" lIns="0" tIns="0" rIns="0" bIns="0" rtlCol="0"/>
          <a:lstStyle/>
          <a:p>
            <a:endParaRPr sz="1092"/>
          </a:p>
        </p:txBody>
      </p:sp>
      <p:sp>
        <p:nvSpPr>
          <p:cNvPr id="16" name="object 16"/>
          <p:cNvSpPr txBox="1"/>
          <p:nvPr/>
        </p:nvSpPr>
        <p:spPr>
          <a:xfrm>
            <a:off x="861387" y="4703082"/>
            <a:ext cx="1807878" cy="524448"/>
          </a:xfrm>
          <a:prstGeom prst="rect">
            <a:avLst/>
          </a:prstGeom>
        </p:spPr>
        <p:txBody>
          <a:bodyPr vert="horz" wrap="square" lIns="0" tIns="6931" rIns="0" bIns="0" rtlCol="0">
            <a:spAutoFit/>
          </a:bodyPr>
          <a:lstStyle/>
          <a:p>
            <a:pPr marL="572975" marR="3081" indent="-565659">
              <a:lnSpc>
                <a:spcPct val="111000"/>
              </a:lnSpc>
              <a:spcBef>
                <a:spcPts val="55"/>
              </a:spcBef>
            </a:pPr>
            <a:r>
              <a:rPr sz="1577" spc="85" dirty="0">
                <a:latin typeface="Arial"/>
                <a:cs typeface="Arial"/>
              </a:rPr>
              <a:t>Exporting</a:t>
            </a:r>
            <a:r>
              <a:rPr sz="1577" spc="-52" dirty="0">
                <a:latin typeface="Arial"/>
                <a:cs typeface="Arial"/>
              </a:rPr>
              <a:t> </a:t>
            </a:r>
            <a:r>
              <a:rPr sz="1577" spc="94" dirty="0">
                <a:latin typeface="Arial"/>
                <a:cs typeface="Arial"/>
              </a:rPr>
              <a:t>the</a:t>
            </a:r>
            <a:r>
              <a:rPr sz="1577" spc="-49" dirty="0">
                <a:latin typeface="Arial"/>
                <a:cs typeface="Arial"/>
              </a:rPr>
              <a:t> </a:t>
            </a:r>
            <a:r>
              <a:rPr sz="1577" spc="61" dirty="0">
                <a:latin typeface="Arial"/>
                <a:cs typeface="Arial"/>
              </a:rPr>
              <a:t>data </a:t>
            </a:r>
            <a:r>
              <a:rPr sz="1577" spc="118" dirty="0">
                <a:latin typeface="Arial"/>
                <a:cs typeface="Arial"/>
              </a:rPr>
              <a:t>to</a:t>
            </a:r>
            <a:r>
              <a:rPr sz="1577" spc="-58" dirty="0">
                <a:latin typeface="Arial"/>
                <a:cs typeface="Arial"/>
              </a:rPr>
              <a:t> </a:t>
            </a:r>
            <a:r>
              <a:rPr sz="1577" spc="-15" dirty="0">
                <a:latin typeface="Arial"/>
                <a:cs typeface="Arial"/>
              </a:rPr>
              <a:t>CSV</a:t>
            </a:r>
            <a:endParaRPr sz="1577">
              <a:latin typeface="Arial"/>
              <a:cs typeface="Arial"/>
            </a:endParaRPr>
          </a:p>
        </p:txBody>
      </p:sp>
      <p:grpSp>
        <p:nvGrpSpPr>
          <p:cNvPr id="18" name="object 18"/>
          <p:cNvGrpSpPr/>
          <p:nvPr/>
        </p:nvGrpSpPr>
        <p:grpSpPr>
          <a:xfrm>
            <a:off x="5819539" y="2094841"/>
            <a:ext cx="538320" cy="513291"/>
            <a:chOff x="9596145" y="3454548"/>
            <a:chExt cx="887730" cy="846455"/>
          </a:xfrm>
        </p:grpSpPr>
        <p:sp>
          <p:nvSpPr>
            <p:cNvPr id="19" name="object 19"/>
            <p:cNvSpPr/>
            <p:nvPr/>
          </p:nvSpPr>
          <p:spPr>
            <a:xfrm>
              <a:off x="9622322" y="3480725"/>
              <a:ext cx="835025" cy="793750"/>
            </a:xfrm>
            <a:custGeom>
              <a:avLst/>
              <a:gdLst/>
              <a:ahLst/>
              <a:cxnLst/>
              <a:rect l="l" t="t" r="r" b="b"/>
              <a:pathLst>
                <a:path w="835025" h="793750">
                  <a:moveTo>
                    <a:pt x="469137" y="0"/>
                  </a:moveTo>
                  <a:lnTo>
                    <a:pt x="469137" y="269855"/>
                  </a:lnTo>
                  <a:lnTo>
                    <a:pt x="0" y="269855"/>
                  </a:lnTo>
                  <a:lnTo>
                    <a:pt x="0" y="523847"/>
                  </a:lnTo>
                  <a:lnTo>
                    <a:pt x="469137" y="523847"/>
                  </a:lnTo>
                  <a:lnTo>
                    <a:pt x="469137" y="793714"/>
                  </a:lnTo>
                  <a:lnTo>
                    <a:pt x="834916" y="396857"/>
                  </a:lnTo>
                  <a:lnTo>
                    <a:pt x="469137" y="0"/>
                  </a:lnTo>
                  <a:close/>
                </a:path>
              </a:pathLst>
            </a:custGeom>
            <a:solidFill>
              <a:srgbClr val="CBCBCB"/>
            </a:solidFill>
          </p:spPr>
          <p:txBody>
            <a:bodyPr wrap="square" lIns="0" tIns="0" rIns="0" bIns="0" rtlCol="0"/>
            <a:lstStyle/>
            <a:p>
              <a:endParaRPr sz="1092"/>
            </a:p>
          </p:txBody>
        </p:sp>
        <p:sp>
          <p:nvSpPr>
            <p:cNvPr id="20" name="object 20"/>
            <p:cNvSpPr/>
            <p:nvPr/>
          </p:nvSpPr>
          <p:spPr>
            <a:xfrm>
              <a:off x="9622322" y="3480725"/>
              <a:ext cx="835025" cy="793750"/>
            </a:xfrm>
            <a:custGeom>
              <a:avLst/>
              <a:gdLst/>
              <a:ahLst/>
              <a:cxnLst/>
              <a:rect l="l" t="t" r="r" b="b"/>
              <a:pathLst>
                <a:path w="835025" h="793750">
                  <a:moveTo>
                    <a:pt x="469137" y="523847"/>
                  </a:moveTo>
                  <a:lnTo>
                    <a:pt x="469137" y="793714"/>
                  </a:lnTo>
                  <a:lnTo>
                    <a:pt x="834916" y="396857"/>
                  </a:lnTo>
                  <a:lnTo>
                    <a:pt x="469137" y="0"/>
                  </a:lnTo>
                  <a:lnTo>
                    <a:pt x="469137" y="269855"/>
                  </a:lnTo>
                  <a:lnTo>
                    <a:pt x="0" y="269855"/>
                  </a:lnTo>
                  <a:lnTo>
                    <a:pt x="0" y="523847"/>
                  </a:lnTo>
                  <a:lnTo>
                    <a:pt x="469137" y="523847"/>
                  </a:lnTo>
                  <a:close/>
                </a:path>
              </a:pathLst>
            </a:custGeom>
            <a:ln w="52354">
              <a:solidFill>
                <a:srgbClr val="CBCBCB"/>
              </a:solidFill>
            </a:ln>
          </p:spPr>
          <p:txBody>
            <a:bodyPr wrap="square" lIns="0" tIns="0" rIns="0" bIns="0" rtlCol="0"/>
            <a:lstStyle/>
            <a:p>
              <a:endParaRPr sz="1092"/>
            </a:p>
          </p:txBody>
        </p:sp>
      </p:grpSp>
      <p:grpSp>
        <p:nvGrpSpPr>
          <p:cNvPr id="21" name="object 21"/>
          <p:cNvGrpSpPr/>
          <p:nvPr/>
        </p:nvGrpSpPr>
        <p:grpSpPr>
          <a:xfrm>
            <a:off x="2935352" y="2094841"/>
            <a:ext cx="538320" cy="513291"/>
            <a:chOff x="4839907" y="3454548"/>
            <a:chExt cx="887730" cy="846455"/>
          </a:xfrm>
        </p:grpSpPr>
        <p:sp>
          <p:nvSpPr>
            <p:cNvPr id="22" name="object 22"/>
            <p:cNvSpPr/>
            <p:nvPr/>
          </p:nvSpPr>
          <p:spPr>
            <a:xfrm>
              <a:off x="4866083" y="3480725"/>
              <a:ext cx="835025" cy="793750"/>
            </a:xfrm>
            <a:custGeom>
              <a:avLst/>
              <a:gdLst/>
              <a:ahLst/>
              <a:cxnLst/>
              <a:rect l="l" t="t" r="r" b="b"/>
              <a:pathLst>
                <a:path w="835025" h="793750">
                  <a:moveTo>
                    <a:pt x="469137" y="0"/>
                  </a:moveTo>
                  <a:lnTo>
                    <a:pt x="469137" y="269855"/>
                  </a:lnTo>
                  <a:lnTo>
                    <a:pt x="0" y="269855"/>
                  </a:lnTo>
                  <a:lnTo>
                    <a:pt x="0" y="523847"/>
                  </a:lnTo>
                  <a:lnTo>
                    <a:pt x="469137" y="523847"/>
                  </a:lnTo>
                  <a:lnTo>
                    <a:pt x="469137" y="793714"/>
                  </a:lnTo>
                  <a:lnTo>
                    <a:pt x="834916" y="396857"/>
                  </a:lnTo>
                  <a:lnTo>
                    <a:pt x="469137" y="0"/>
                  </a:lnTo>
                  <a:close/>
                </a:path>
              </a:pathLst>
            </a:custGeom>
            <a:solidFill>
              <a:srgbClr val="CBCBCB"/>
            </a:solidFill>
          </p:spPr>
          <p:txBody>
            <a:bodyPr wrap="square" lIns="0" tIns="0" rIns="0" bIns="0" rtlCol="0"/>
            <a:lstStyle/>
            <a:p>
              <a:endParaRPr sz="1092"/>
            </a:p>
          </p:txBody>
        </p:sp>
        <p:sp>
          <p:nvSpPr>
            <p:cNvPr id="23" name="object 23"/>
            <p:cNvSpPr/>
            <p:nvPr/>
          </p:nvSpPr>
          <p:spPr>
            <a:xfrm>
              <a:off x="4866084" y="3480725"/>
              <a:ext cx="835025" cy="793750"/>
            </a:xfrm>
            <a:custGeom>
              <a:avLst/>
              <a:gdLst/>
              <a:ahLst/>
              <a:cxnLst/>
              <a:rect l="l" t="t" r="r" b="b"/>
              <a:pathLst>
                <a:path w="835025" h="793750">
                  <a:moveTo>
                    <a:pt x="469137" y="523847"/>
                  </a:moveTo>
                  <a:lnTo>
                    <a:pt x="469137" y="793714"/>
                  </a:lnTo>
                  <a:lnTo>
                    <a:pt x="834916" y="396857"/>
                  </a:lnTo>
                  <a:lnTo>
                    <a:pt x="469137" y="0"/>
                  </a:lnTo>
                  <a:lnTo>
                    <a:pt x="469137" y="269855"/>
                  </a:lnTo>
                  <a:lnTo>
                    <a:pt x="0" y="269855"/>
                  </a:lnTo>
                  <a:lnTo>
                    <a:pt x="0" y="523847"/>
                  </a:lnTo>
                  <a:lnTo>
                    <a:pt x="469137" y="523847"/>
                  </a:lnTo>
                  <a:close/>
                </a:path>
              </a:pathLst>
            </a:custGeom>
            <a:ln w="52354">
              <a:solidFill>
                <a:srgbClr val="CBCBCB"/>
              </a:solidFill>
            </a:ln>
          </p:spPr>
          <p:txBody>
            <a:bodyPr wrap="square" lIns="0" tIns="0" rIns="0" bIns="0" rtlCol="0"/>
            <a:lstStyle/>
            <a:p>
              <a:endParaRPr sz="1092"/>
            </a:p>
          </p:txBody>
        </p:sp>
      </p:grpSp>
      <p:grpSp>
        <p:nvGrpSpPr>
          <p:cNvPr id="24" name="object 24"/>
          <p:cNvGrpSpPr/>
          <p:nvPr/>
        </p:nvGrpSpPr>
        <p:grpSpPr>
          <a:xfrm>
            <a:off x="8858174" y="2123103"/>
            <a:ext cx="469394" cy="458227"/>
            <a:chOff x="14607080" y="3501154"/>
            <a:chExt cx="774065" cy="755650"/>
          </a:xfrm>
        </p:grpSpPr>
        <p:sp>
          <p:nvSpPr>
            <p:cNvPr id="25" name="object 25"/>
            <p:cNvSpPr/>
            <p:nvPr/>
          </p:nvSpPr>
          <p:spPr>
            <a:xfrm>
              <a:off x="14633259" y="3527335"/>
              <a:ext cx="721360" cy="702945"/>
            </a:xfrm>
            <a:custGeom>
              <a:avLst/>
              <a:gdLst/>
              <a:ahLst/>
              <a:cxnLst/>
              <a:rect l="l" t="t" r="r" b="b"/>
              <a:pathLst>
                <a:path w="721359" h="702945">
                  <a:moveTo>
                    <a:pt x="163262" y="0"/>
                  </a:moveTo>
                  <a:lnTo>
                    <a:pt x="0" y="194569"/>
                  </a:lnTo>
                  <a:lnTo>
                    <a:pt x="359381" y="496121"/>
                  </a:lnTo>
                  <a:lnTo>
                    <a:pt x="185921" y="702847"/>
                  </a:lnTo>
                  <a:lnTo>
                    <a:pt x="721213" y="633959"/>
                  </a:lnTo>
                  <a:lnTo>
                    <a:pt x="696104" y="94834"/>
                  </a:lnTo>
                  <a:lnTo>
                    <a:pt x="522643" y="301551"/>
                  </a:lnTo>
                  <a:lnTo>
                    <a:pt x="163262" y="0"/>
                  </a:lnTo>
                  <a:close/>
                </a:path>
              </a:pathLst>
            </a:custGeom>
            <a:solidFill>
              <a:srgbClr val="CBCBCB"/>
            </a:solidFill>
          </p:spPr>
          <p:txBody>
            <a:bodyPr wrap="square" lIns="0" tIns="0" rIns="0" bIns="0" rtlCol="0"/>
            <a:lstStyle/>
            <a:p>
              <a:endParaRPr sz="1092"/>
            </a:p>
          </p:txBody>
        </p:sp>
        <p:sp>
          <p:nvSpPr>
            <p:cNvPr id="26" name="object 26"/>
            <p:cNvSpPr/>
            <p:nvPr/>
          </p:nvSpPr>
          <p:spPr>
            <a:xfrm>
              <a:off x="14633257" y="3527331"/>
              <a:ext cx="721360" cy="702945"/>
            </a:xfrm>
            <a:custGeom>
              <a:avLst/>
              <a:gdLst/>
              <a:ahLst/>
              <a:cxnLst/>
              <a:rect l="l" t="t" r="r" b="b"/>
              <a:pathLst>
                <a:path w="721359" h="702945">
                  <a:moveTo>
                    <a:pt x="359380" y="496125"/>
                  </a:moveTo>
                  <a:lnTo>
                    <a:pt x="185913" y="702854"/>
                  </a:lnTo>
                  <a:lnTo>
                    <a:pt x="721211" y="633962"/>
                  </a:lnTo>
                  <a:lnTo>
                    <a:pt x="696103" y="94834"/>
                  </a:lnTo>
                  <a:lnTo>
                    <a:pt x="522643" y="301555"/>
                  </a:lnTo>
                  <a:lnTo>
                    <a:pt x="163263" y="0"/>
                  </a:lnTo>
                  <a:lnTo>
                    <a:pt x="0" y="194569"/>
                  </a:lnTo>
                  <a:lnTo>
                    <a:pt x="359380" y="496125"/>
                  </a:lnTo>
                  <a:close/>
                </a:path>
              </a:pathLst>
            </a:custGeom>
            <a:ln w="52354">
              <a:solidFill>
                <a:srgbClr val="CBCBCB"/>
              </a:solidFill>
            </a:ln>
          </p:spPr>
          <p:txBody>
            <a:bodyPr wrap="square" lIns="0" tIns="0" rIns="0" bIns="0" rtlCol="0"/>
            <a:lstStyle/>
            <a:p>
              <a:endParaRPr sz="1092"/>
            </a:p>
          </p:txBody>
        </p:sp>
      </p:grpSp>
      <p:grpSp>
        <p:nvGrpSpPr>
          <p:cNvPr id="27" name="object 27"/>
          <p:cNvGrpSpPr/>
          <p:nvPr/>
        </p:nvGrpSpPr>
        <p:grpSpPr>
          <a:xfrm>
            <a:off x="2935353" y="4728668"/>
            <a:ext cx="538320" cy="513291"/>
            <a:chOff x="4839909" y="7797924"/>
            <a:chExt cx="887730" cy="846455"/>
          </a:xfrm>
        </p:grpSpPr>
        <p:sp>
          <p:nvSpPr>
            <p:cNvPr id="28" name="object 28"/>
            <p:cNvSpPr/>
            <p:nvPr/>
          </p:nvSpPr>
          <p:spPr>
            <a:xfrm>
              <a:off x="4866086" y="7824102"/>
              <a:ext cx="835025" cy="793750"/>
            </a:xfrm>
            <a:custGeom>
              <a:avLst/>
              <a:gdLst/>
              <a:ahLst/>
              <a:cxnLst/>
              <a:rect l="l" t="t" r="r" b="b"/>
              <a:pathLst>
                <a:path w="835025" h="793750">
                  <a:moveTo>
                    <a:pt x="365779" y="0"/>
                  </a:moveTo>
                  <a:lnTo>
                    <a:pt x="0" y="396857"/>
                  </a:lnTo>
                  <a:lnTo>
                    <a:pt x="365779" y="793714"/>
                  </a:lnTo>
                  <a:lnTo>
                    <a:pt x="365779" y="523847"/>
                  </a:lnTo>
                  <a:lnTo>
                    <a:pt x="834916" y="523847"/>
                  </a:lnTo>
                  <a:lnTo>
                    <a:pt x="834916" y="269855"/>
                  </a:lnTo>
                  <a:lnTo>
                    <a:pt x="365779" y="269855"/>
                  </a:lnTo>
                  <a:lnTo>
                    <a:pt x="365779" y="0"/>
                  </a:lnTo>
                  <a:close/>
                </a:path>
              </a:pathLst>
            </a:custGeom>
            <a:solidFill>
              <a:srgbClr val="CBCBCB"/>
            </a:solidFill>
          </p:spPr>
          <p:txBody>
            <a:bodyPr wrap="square" lIns="0" tIns="0" rIns="0" bIns="0" rtlCol="0"/>
            <a:lstStyle/>
            <a:p>
              <a:endParaRPr sz="1092"/>
            </a:p>
          </p:txBody>
        </p:sp>
        <p:sp>
          <p:nvSpPr>
            <p:cNvPr id="29" name="object 29"/>
            <p:cNvSpPr/>
            <p:nvPr/>
          </p:nvSpPr>
          <p:spPr>
            <a:xfrm>
              <a:off x="4866086" y="7824101"/>
              <a:ext cx="835025" cy="793750"/>
            </a:xfrm>
            <a:custGeom>
              <a:avLst/>
              <a:gdLst/>
              <a:ahLst/>
              <a:cxnLst/>
              <a:rect l="l" t="t" r="r" b="b"/>
              <a:pathLst>
                <a:path w="835025" h="793750">
                  <a:moveTo>
                    <a:pt x="365779" y="523847"/>
                  </a:moveTo>
                  <a:lnTo>
                    <a:pt x="365779" y="793714"/>
                  </a:lnTo>
                  <a:lnTo>
                    <a:pt x="0" y="396857"/>
                  </a:lnTo>
                  <a:lnTo>
                    <a:pt x="365779" y="0"/>
                  </a:lnTo>
                  <a:lnTo>
                    <a:pt x="365779" y="269855"/>
                  </a:lnTo>
                  <a:lnTo>
                    <a:pt x="834916" y="269855"/>
                  </a:lnTo>
                  <a:lnTo>
                    <a:pt x="834916" y="523847"/>
                  </a:lnTo>
                  <a:lnTo>
                    <a:pt x="365779" y="523847"/>
                  </a:lnTo>
                  <a:close/>
                </a:path>
              </a:pathLst>
            </a:custGeom>
            <a:ln w="52354">
              <a:solidFill>
                <a:srgbClr val="CBCBCB"/>
              </a:solidFill>
            </a:ln>
          </p:spPr>
          <p:txBody>
            <a:bodyPr wrap="square" lIns="0" tIns="0" rIns="0" bIns="0" rtlCol="0"/>
            <a:lstStyle/>
            <a:p>
              <a:endParaRPr sz="1092"/>
            </a:p>
          </p:txBody>
        </p:sp>
      </p:grpSp>
      <p:grpSp>
        <p:nvGrpSpPr>
          <p:cNvPr id="30" name="object 30"/>
          <p:cNvGrpSpPr/>
          <p:nvPr/>
        </p:nvGrpSpPr>
        <p:grpSpPr>
          <a:xfrm>
            <a:off x="5825255" y="4728668"/>
            <a:ext cx="538320" cy="513291"/>
            <a:chOff x="9605571" y="7797924"/>
            <a:chExt cx="887730" cy="846455"/>
          </a:xfrm>
        </p:grpSpPr>
        <p:sp>
          <p:nvSpPr>
            <p:cNvPr id="31" name="object 31"/>
            <p:cNvSpPr/>
            <p:nvPr/>
          </p:nvSpPr>
          <p:spPr>
            <a:xfrm>
              <a:off x="9631750" y="7824102"/>
              <a:ext cx="835025" cy="793750"/>
            </a:xfrm>
            <a:custGeom>
              <a:avLst/>
              <a:gdLst/>
              <a:ahLst/>
              <a:cxnLst/>
              <a:rect l="l" t="t" r="r" b="b"/>
              <a:pathLst>
                <a:path w="835025" h="793750">
                  <a:moveTo>
                    <a:pt x="365779" y="0"/>
                  </a:moveTo>
                  <a:lnTo>
                    <a:pt x="0" y="396857"/>
                  </a:lnTo>
                  <a:lnTo>
                    <a:pt x="365779" y="793714"/>
                  </a:lnTo>
                  <a:lnTo>
                    <a:pt x="365779" y="523847"/>
                  </a:lnTo>
                  <a:lnTo>
                    <a:pt x="834916" y="523847"/>
                  </a:lnTo>
                  <a:lnTo>
                    <a:pt x="834916" y="269855"/>
                  </a:lnTo>
                  <a:lnTo>
                    <a:pt x="365779" y="269855"/>
                  </a:lnTo>
                  <a:lnTo>
                    <a:pt x="365779" y="0"/>
                  </a:lnTo>
                  <a:close/>
                </a:path>
              </a:pathLst>
            </a:custGeom>
            <a:solidFill>
              <a:srgbClr val="CBCBCB"/>
            </a:solidFill>
          </p:spPr>
          <p:txBody>
            <a:bodyPr wrap="square" lIns="0" tIns="0" rIns="0" bIns="0" rtlCol="0"/>
            <a:lstStyle/>
            <a:p>
              <a:endParaRPr sz="1092"/>
            </a:p>
          </p:txBody>
        </p:sp>
        <p:sp>
          <p:nvSpPr>
            <p:cNvPr id="32" name="object 32"/>
            <p:cNvSpPr/>
            <p:nvPr/>
          </p:nvSpPr>
          <p:spPr>
            <a:xfrm>
              <a:off x="9631749" y="7824101"/>
              <a:ext cx="835025" cy="793750"/>
            </a:xfrm>
            <a:custGeom>
              <a:avLst/>
              <a:gdLst/>
              <a:ahLst/>
              <a:cxnLst/>
              <a:rect l="l" t="t" r="r" b="b"/>
              <a:pathLst>
                <a:path w="835025" h="793750">
                  <a:moveTo>
                    <a:pt x="365779" y="523847"/>
                  </a:moveTo>
                  <a:lnTo>
                    <a:pt x="365779" y="793714"/>
                  </a:lnTo>
                  <a:lnTo>
                    <a:pt x="0" y="396857"/>
                  </a:lnTo>
                  <a:lnTo>
                    <a:pt x="365779" y="0"/>
                  </a:lnTo>
                  <a:lnTo>
                    <a:pt x="365779" y="269855"/>
                  </a:lnTo>
                  <a:lnTo>
                    <a:pt x="834916" y="269855"/>
                  </a:lnTo>
                  <a:lnTo>
                    <a:pt x="834916" y="523847"/>
                  </a:lnTo>
                  <a:lnTo>
                    <a:pt x="365779" y="523847"/>
                  </a:lnTo>
                  <a:close/>
                </a:path>
              </a:pathLst>
            </a:custGeom>
            <a:ln w="52354">
              <a:solidFill>
                <a:srgbClr val="CBCBCB"/>
              </a:solidFill>
            </a:ln>
          </p:spPr>
          <p:txBody>
            <a:bodyPr wrap="square" lIns="0" tIns="0" rIns="0" bIns="0" rtlCol="0"/>
            <a:lstStyle/>
            <a:p>
              <a:endParaRPr sz="1092"/>
            </a:p>
          </p:txBody>
        </p:sp>
      </p:grpSp>
      <p:grpSp>
        <p:nvGrpSpPr>
          <p:cNvPr id="33" name="object 33"/>
          <p:cNvGrpSpPr/>
          <p:nvPr/>
        </p:nvGrpSpPr>
        <p:grpSpPr>
          <a:xfrm>
            <a:off x="8852351" y="4756929"/>
            <a:ext cx="469394" cy="458227"/>
            <a:chOff x="14597476" y="7844529"/>
            <a:chExt cx="774065" cy="755650"/>
          </a:xfrm>
        </p:grpSpPr>
        <p:sp>
          <p:nvSpPr>
            <p:cNvPr id="34" name="object 34"/>
            <p:cNvSpPr/>
            <p:nvPr/>
          </p:nvSpPr>
          <p:spPr>
            <a:xfrm>
              <a:off x="14623658" y="7870711"/>
              <a:ext cx="721360" cy="702945"/>
            </a:xfrm>
            <a:custGeom>
              <a:avLst/>
              <a:gdLst/>
              <a:ahLst/>
              <a:cxnLst/>
              <a:rect l="l" t="t" r="r" b="b"/>
              <a:pathLst>
                <a:path w="721359" h="702945">
                  <a:moveTo>
                    <a:pt x="557951" y="0"/>
                  </a:moveTo>
                  <a:lnTo>
                    <a:pt x="198569" y="301551"/>
                  </a:lnTo>
                  <a:lnTo>
                    <a:pt x="25109" y="94834"/>
                  </a:lnTo>
                  <a:lnTo>
                    <a:pt x="0" y="633959"/>
                  </a:lnTo>
                  <a:lnTo>
                    <a:pt x="535292" y="702847"/>
                  </a:lnTo>
                  <a:lnTo>
                    <a:pt x="361831" y="496121"/>
                  </a:lnTo>
                  <a:lnTo>
                    <a:pt x="721203" y="194569"/>
                  </a:lnTo>
                  <a:lnTo>
                    <a:pt x="557951" y="0"/>
                  </a:lnTo>
                  <a:close/>
                </a:path>
              </a:pathLst>
            </a:custGeom>
            <a:solidFill>
              <a:srgbClr val="CBCBCB"/>
            </a:solidFill>
          </p:spPr>
          <p:txBody>
            <a:bodyPr wrap="square" lIns="0" tIns="0" rIns="0" bIns="0" rtlCol="0"/>
            <a:lstStyle/>
            <a:p>
              <a:endParaRPr sz="1092"/>
            </a:p>
          </p:txBody>
        </p:sp>
        <p:sp>
          <p:nvSpPr>
            <p:cNvPr id="35" name="object 35"/>
            <p:cNvSpPr/>
            <p:nvPr/>
          </p:nvSpPr>
          <p:spPr>
            <a:xfrm>
              <a:off x="14623653" y="7870706"/>
              <a:ext cx="721360" cy="702945"/>
            </a:xfrm>
            <a:custGeom>
              <a:avLst/>
              <a:gdLst/>
              <a:ahLst/>
              <a:cxnLst/>
              <a:rect l="l" t="t" r="r" b="b"/>
              <a:pathLst>
                <a:path w="721359" h="702945">
                  <a:moveTo>
                    <a:pt x="361831" y="496125"/>
                  </a:moveTo>
                  <a:lnTo>
                    <a:pt x="535298" y="702854"/>
                  </a:lnTo>
                  <a:lnTo>
                    <a:pt x="0" y="633962"/>
                  </a:lnTo>
                  <a:lnTo>
                    <a:pt x="25108" y="94834"/>
                  </a:lnTo>
                  <a:lnTo>
                    <a:pt x="198568" y="301555"/>
                  </a:lnTo>
                  <a:lnTo>
                    <a:pt x="557948" y="0"/>
                  </a:lnTo>
                  <a:lnTo>
                    <a:pt x="721211" y="194569"/>
                  </a:lnTo>
                  <a:lnTo>
                    <a:pt x="361831" y="496125"/>
                  </a:lnTo>
                  <a:close/>
                </a:path>
              </a:pathLst>
            </a:custGeom>
            <a:ln w="52354">
              <a:solidFill>
                <a:srgbClr val="CBCBCB"/>
              </a:solidFill>
            </a:ln>
          </p:spPr>
          <p:txBody>
            <a:bodyPr wrap="square" lIns="0" tIns="0" rIns="0" bIns="0" rtlCol="0"/>
            <a:lstStyle/>
            <a:p>
              <a:endParaRPr sz="1092"/>
            </a:p>
          </p:txBody>
        </p:sp>
      </p:grpSp>
      <p:sp>
        <p:nvSpPr>
          <p:cNvPr id="36" name="Title 1">
            <a:extLst>
              <a:ext uri="{FF2B5EF4-FFF2-40B4-BE49-F238E27FC236}">
                <a16:creationId xmlns:a16="http://schemas.microsoft.com/office/drawing/2014/main" id="{CB0A4C7E-FE95-E3E1-EA92-4BCC85CD0B16}"/>
              </a:ext>
            </a:extLst>
          </p:cNvPr>
          <p:cNvSpPr txBox="1">
            <a:spLocks/>
          </p:cNvSpPr>
          <p:nvPr/>
        </p:nvSpPr>
        <p:spPr>
          <a:xfrm>
            <a:off x="652716" y="456316"/>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37" name="TextBox 36">
            <a:extLst>
              <a:ext uri="{FF2B5EF4-FFF2-40B4-BE49-F238E27FC236}">
                <a16:creationId xmlns:a16="http://schemas.microsoft.com/office/drawing/2014/main" id="{84EE81DE-7B0A-806D-419D-0F309AB13699}"/>
              </a:ext>
            </a:extLst>
          </p:cNvPr>
          <p:cNvSpPr txBox="1"/>
          <p:nvPr/>
        </p:nvSpPr>
        <p:spPr>
          <a:xfrm>
            <a:off x="67003" y="6299505"/>
            <a:ext cx="12258869" cy="369332"/>
          </a:xfrm>
          <a:prstGeom prst="rect">
            <a:avLst/>
          </a:prstGeom>
          <a:noFill/>
        </p:spPr>
        <p:txBody>
          <a:bodyPr wrap="none" rtlCol="0">
            <a:spAutoFit/>
          </a:bodyPr>
          <a:lstStyle/>
          <a:p>
            <a:r>
              <a:rPr lang="en-US" dirty="0"/>
              <a:t>https://github.com/kobekeith8/Winning-Space-Race-with-Data-Science/blob/main/jupyter-labs-spacex-data-collection-api.ipynb</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7438401" y="1162492"/>
            <a:ext cx="4063971" cy="634971"/>
          </a:xfrm>
          <a:custGeom>
            <a:avLst/>
            <a:gdLst/>
            <a:ahLst/>
            <a:cxnLst/>
            <a:rect l="l" t="t" r="r" b="b"/>
            <a:pathLst>
              <a:path w="6701790" h="1047114">
                <a:moveTo>
                  <a:pt x="6199350" y="0"/>
                </a:moveTo>
                <a:lnTo>
                  <a:pt x="502016" y="0"/>
                </a:lnTo>
                <a:lnTo>
                  <a:pt x="433132" y="113"/>
                </a:lnTo>
                <a:lnTo>
                  <a:pt x="373250" y="910"/>
                </a:lnTo>
                <a:lnTo>
                  <a:pt x="321553" y="3074"/>
                </a:lnTo>
                <a:lnTo>
                  <a:pt x="277221" y="7287"/>
                </a:lnTo>
                <a:lnTo>
                  <a:pt x="239438" y="14233"/>
                </a:lnTo>
                <a:lnTo>
                  <a:pt x="158723" y="47324"/>
                </a:lnTo>
                <a:lnTo>
                  <a:pt x="115250" y="77830"/>
                </a:lnTo>
                <a:lnTo>
                  <a:pt x="77830" y="115250"/>
                </a:lnTo>
                <a:lnTo>
                  <a:pt x="47324" y="158723"/>
                </a:lnTo>
                <a:lnTo>
                  <a:pt x="24596" y="207386"/>
                </a:lnTo>
                <a:lnTo>
                  <a:pt x="7287" y="277221"/>
                </a:lnTo>
                <a:lnTo>
                  <a:pt x="3074" y="321553"/>
                </a:lnTo>
                <a:lnTo>
                  <a:pt x="910" y="373250"/>
                </a:lnTo>
                <a:lnTo>
                  <a:pt x="113" y="433132"/>
                </a:lnTo>
                <a:lnTo>
                  <a:pt x="0" y="502016"/>
                </a:lnTo>
                <a:lnTo>
                  <a:pt x="113" y="613956"/>
                </a:lnTo>
                <a:lnTo>
                  <a:pt x="910" y="673837"/>
                </a:lnTo>
                <a:lnTo>
                  <a:pt x="3074" y="725535"/>
                </a:lnTo>
                <a:lnTo>
                  <a:pt x="7287" y="769866"/>
                </a:lnTo>
                <a:lnTo>
                  <a:pt x="14233" y="807649"/>
                </a:lnTo>
                <a:lnTo>
                  <a:pt x="47324" y="888364"/>
                </a:lnTo>
                <a:lnTo>
                  <a:pt x="77830" y="931837"/>
                </a:lnTo>
                <a:lnTo>
                  <a:pt x="115250" y="969256"/>
                </a:lnTo>
                <a:lnTo>
                  <a:pt x="158723" y="999758"/>
                </a:lnTo>
                <a:lnTo>
                  <a:pt x="207386" y="1022481"/>
                </a:lnTo>
                <a:lnTo>
                  <a:pt x="277221" y="1039797"/>
                </a:lnTo>
                <a:lnTo>
                  <a:pt x="321553" y="1044012"/>
                </a:lnTo>
                <a:lnTo>
                  <a:pt x="373250" y="1046177"/>
                </a:lnTo>
                <a:lnTo>
                  <a:pt x="433132" y="1046974"/>
                </a:lnTo>
                <a:lnTo>
                  <a:pt x="502016" y="1047088"/>
                </a:lnTo>
                <a:lnTo>
                  <a:pt x="6199350" y="1047088"/>
                </a:lnTo>
                <a:lnTo>
                  <a:pt x="6268234" y="1046974"/>
                </a:lnTo>
                <a:lnTo>
                  <a:pt x="6328116" y="1046177"/>
                </a:lnTo>
                <a:lnTo>
                  <a:pt x="6379813" y="1044012"/>
                </a:lnTo>
                <a:lnTo>
                  <a:pt x="6424144" y="1039797"/>
                </a:lnTo>
                <a:lnTo>
                  <a:pt x="6461927" y="1032848"/>
                </a:lnTo>
                <a:lnTo>
                  <a:pt x="6542643" y="999758"/>
                </a:lnTo>
                <a:lnTo>
                  <a:pt x="6586115" y="969256"/>
                </a:lnTo>
                <a:lnTo>
                  <a:pt x="6623536" y="931837"/>
                </a:lnTo>
                <a:lnTo>
                  <a:pt x="6654042" y="888364"/>
                </a:lnTo>
                <a:lnTo>
                  <a:pt x="6676770" y="839702"/>
                </a:lnTo>
                <a:lnTo>
                  <a:pt x="6694078" y="769866"/>
                </a:lnTo>
                <a:lnTo>
                  <a:pt x="6698292" y="725535"/>
                </a:lnTo>
                <a:lnTo>
                  <a:pt x="6700455" y="673837"/>
                </a:lnTo>
                <a:lnTo>
                  <a:pt x="6701252" y="613956"/>
                </a:lnTo>
                <a:lnTo>
                  <a:pt x="6701366" y="545072"/>
                </a:lnTo>
                <a:lnTo>
                  <a:pt x="6701252" y="433132"/>
                </a:lnTo>
                <a:lnTo>
                  <a:pt x="6700455" y="373250"/>
                </a:lnTo>
                <a:lnTo>
                  <a:pt x="6698292" y="321553"/>
                </a:lnTo>
                <a:lnTo>
                  <a:pt x="6694078" y="277221"/>
                </a:lnTo>
                <a:lnTo>
                  <a:pt x="6687132" y="239438"/>
                </a:lnTo>
                <a:lnTo>
                  <a:pt x="6654042" y="158723"/>
                </a:lnTo>
                <a:lnTo>
                  <a:pt x="6623536" y="115250"/>
                </a:lnTo>
                <a:lnTo>
                  <a:pt x="6586115" y="77830"/>
                </a:lnTo>
                <a:lnTo>
                  <a:pt x="6542643" y="47324"/>
                </a:lnTo>
                <a:lnTo>
                  <a:pt x="6493980" y="24596"/>
                </a:lnTo>
                <a:lnTo>
                  <a:pt x="6424144" y="7287"/>
                </a:lnTo>
                <a:lnTo>
                  <a:pt x="6379813" y="3074"/>
                </a:lnTo>
                <a:lnTo>
                  <a:pt x="6328116" y="910"/>
                </a:lnTo>
                <a:lnTo>
                  <a:pt x="6268234" y="113"/>
                </a:lnTo>
                <a:lnTo>
                  <a:pt x="6199350" y="0"/>
                </a:lnTo>
                <a:close/>
              </a:path>
            </a:pathLst>
          </a:custGeom>
          <a:solidFill>
            <a:srgbClr val="CBCBCB"/>
          </a:solidFill>
        </p:spPr>
        <p:txBody>
          <a:bodyPr wrap="square" lIns="0" tIns="0" rIns="0" bIns="0" rtlCol="0"/>
          <a:lstStyle/>
          <a:p>
            <a:endParaRPr sz="1092"/>
          </a:p>
        </p:txBody>
      </p:sp>
      <p:sp>
        <p:nvSpPr>
          <p:cNvPr id="5" name="object 5"/>
          <p:cNvSpPr txBox="1"/>
          <p:nvPr/>
        </p:nvSpPr>
        <p:spPr>
          <a:xfrm>
            <a:off x="8015268" y="1282770"/>
            <a:ext cx="3104006" cy="498997"/>
          </a:xfrm>
          <a:prstGeom prst="rect">
            <a:avLst/>
          </a:prstGeom>
        </p:spPr>
        <p:txBody>
          <a:bodyPr vert="horz" wrap="square" lIns="0" tIns="7316" rIns="0" bIns="0" rtlCol="0">
            <a:spAutoFit/>
          </a:bodyPr>
          <a:lstStyle/>
          <a:p>
            <a:pPr marL="179055" marR="3081" indent="-171739">
              <a:lnSpc>
                <a:spcPct val="112200"/>
              </a:lnSpc>
              <a:spcBef>
                <a:spcPts val="58"/>
              </a:spcBef>
            </a:pPr>
            <a:r>
              <a:rPr sz="1486" spc="67" dirty="0">
                <a:latin typeface="Arial"/>
                <a:cs typeface="Arial"/>
              </a:rPr>
              <a:t>Perform</a:t>
            </a:r>
            <a:r>
              <a:rPr sz="1486" spc="-45" dirty="0">
                <a:latin typeface="Arial"/>
                <a:cs typeface="Arial"/>
              </a:rPr>
              <a:t> </a:t>
            </a:r>
            <a:r>
              <a:rPr sz="1486" spc="76" dirty="0">
                <a:latin typeface="Arial"/>
                <a:cs typeface="Arial"/>
              </a:rPr>
              <a:t>exploratory</a:t>
            </a:r>
            <a:r>
              <a:rPr sz="1486" spc="-42" dirty="0">
                <a:latin typeface="Arial"/>
                <a:cs typeface="Arial"/>
              </a:rPr>
              <a:t> </a:t>
            </a:r>
            <a:r>
              <a:rPr sz="1486" spc="30" dirty="0">
                <a:latin typeface="Arial"/>
                <a:cs typeface="Arial"/>
              </a:rPr>
              <a:t>Data</a:t>
            </a:r>
            <a:r>
              <a:rPr sz="1486" spc="-42" dirty="0">
                <a:latin typeface="Arial"/>
                <a:cs typeface="Arial"/>
              </a:rPr>
              <a:t> </a:t>
            </a:r>
            <a:r>
              <a:rPr sz="1486" spc="36" dirty="0">
                <a:latin typeface="Arial"/>
                <a:cs typeface="Arial"/>
              </a:rPr>
              <a:t>Analysis </a:t>
            </a:r>
            <a:r>
              <a:rPr sz="1486" spc="64" dirty="0">
                <a:latin typeface="Arial"/>
                <a:cs typeface="Arial"/>
              </a:rPr>
              <a:t>and</a:t>
            </a:r>
            <a:r>
              <a:rPr sz="1486" spc="-49" dirty="0">
                <a:latin typeface="Arial"/>
                <a:cs typeface="Arial"/>
              </a:rPr>
              <a:t> </a:t>
            </a:r>
            <a:r>
              <a:rPr sz="1486" spc="88" dirty="0">
                <a:latin typeface="Arial"/>
                <a:cs typeface="Arial"/>
              </a:rPr>
              <a:t>determine</a:t>
            </a:r>
            <a:r>
              <a:rPr sz="1486" spc="-49" dirty="0">
                <a:latin typeface="Arial"/>
                <a:cs typeface="Arial"/>
              </a:rPr>
              <a:t> </a:t>
            </a:r>
            <a:r>
              <a:rPr sz="1486" spc="52" dirty="0">
                <a:latin typeface="Arial"/>
                <a:cs typeface="Arial"/>
              </a:rPr>
              <a:t>Training</a:t>
            </a:r>
            <a:r>
              <a:rPr sz="1486" spc="-49" dirty="0">
                <a:latin typeface="Arial"/>
                <a:cs typeface="Arial"/>
              </a:rPr>
              <a:t> </a:t>
            </a:r>
            <a:r>
              <a:rPr sz="1486" spc="30" dirty="0">
                <a:latin typeface="Arial"/>
                <a:cs typeface="Arial"/>
              </a:rPr>
              <a:t>Labels</a:t>
            </a:r>
            <a:endParaRPr sz="1486" dirty="0">
              <a:latin typeface="Arial"/>
              <a:cs typeface="Arial"/>
            </a:endParaRPr>
          </a:p>
        </p:txBody>
      </p:sp>
      <p:sp>
        <p:nvSpPr>
          <p:cNvPr id="6" name="object 6"/>
          <p:cNvSpPr/>
          <p:nvPr/>
        </p:nvSpPr>
        <p:spPr>
          <a:xfrm>
            <a:off x="7535285" y="2188332"/>
            <a:ext cx="4063971" cy="634971"/>
          </a:xfrm>
          <a:custGeom>
            <a:avLst/>
            <a:gdLst/>
            <a:ahLst/>
            <a:cxnLst/>
            <a:rect l="l" t="t" r="r" b="b"/>
            <a:pathLst>
              <a:path w="6701790" h="1047114">
                <a:moveTo>
                  <a:pt x="6156786" y="0"/>
                </a:moveTo>
                <a:lnTo>
                  <a:pt x="544580" y="0"/>
                </a:lnTo>
                <a:lnTo>
                  <a:pt x="470100" y="120"/>
                </a:lnTo>
                <a:lnTo>
                  <a:pt x="405355" y="966"/>
                </a:lnTo>
                <a:lnTo>
                  <a:pt x="349460" y="3262"/>
                </a:lnTo>
                <a:lnTo>
                  <a:pt x="301530" y="7734"/>
                </a:lnTo>
                <a:lnTo>
                  <a:pt x="260679" y="15106"/>
                </a:lnTo>
                <a:lnTo>
                  <a:pt x="181304" y="46204"/>
                </a:lnTo>
                <a:lnTo>
                  <a:pt x="140416" y="72320"/>
                </a:lnTo>
                <a:lnTo>
                  <a:pt x="103906" y="103906"/>
                </a:lnTo>
                <a:lnTo>
                  <a:pt x="72320" y="140416"/>
                </a:lnTo>
                <a:lnTo>
                  <a:pt x="46204" y="181304"/>
                </a:lnTo>
                <a:lnTo>
                  <a:pt x="26103" y="226024"/>
                </a:lnTo>
                <a:lnTo>
                  <a:pt x="8325" y="298191"/>
                </a:lnTo>
                <a:lnTo>
                  <a:pt x="3761" y="344946"/>
                </a:lnTo>
                <a:lnTo>
                  <a:pt x="1262" y="398331"/>
                </a:lnTo>
                <a:lnTo>
                  <a:pt x="213" y="457985"/>
                </a:lnTo>
                <a:lnTo>
                  <a:pt x="0" y="523544"/>
                </a:lnTo>
                <a:lnTo>
                  <a:pt x="213" y="589106"/>
                </a:lnTo>
                <a:lnTo>
                  <a:pt x="1262" y="648761"/>
                </a:lnTo>
                <a:lnTo>
                  <a:pt x="3761" y="702146"/>
                </a:lnTo>
                <a:lnTo>
                  <a:pt x="8325" y="748899"/>
                </a:lnTo>
                <a:lnTo>
                  <a:pt x="15568" y="788659"/>
                </a:lnTo>
                <a:lnTo>
                  <a:pt x="46204" y="865787"/>
                </a:lnTo>
                <a:lnTo>
                  <a:pt x="72320" y="906676"/>
                </a:lnTo>
                <a:lnTo>
                  <a:pt x="103906" y="943185"/>
                </a:lnTo>
                <a:lnTo>
                  <a:pt x="140416" y="974770"/>
                </a:lnTo>
                <a:lnTo>
                  <a:pt x="181304" y="1000884"/>
                </a:lnTo>
                <a:lnTo>
                  <a:pt x="226024" y="1020984"/>
                </a:lnTo>
                <a:lnTo>
                  <a:pt x="301530" y="1039354"/>
                </a:lnTo>
                <a:lnTo>
                  <a:pt x="349460" y="1043825"/>
                </a:lnTo>
                <a:lnTo>
                  <a:pt x="405355" y="1046121"/>
                </a:lnTo>
                <a:lnTo>
                  <a:pt x="470100" y="1046967"/>
                </a:lnTo>
                <a:lnTo>
                  <a:pt x="544580" y="1047088"/>
                </a:lnTo>
                <a:lnTo>
                  <a:pt x="6156786" y="1047088"/>
                </a:lnTo>
                <a:lnTo>
                  <a:pt x="6231265" y="1046967"/>
                </a:lnTo>
                <a:lnTo>
                  <a:pt x="6296010" y="1046121"/>
                </a:lnTo>
                <a:lnTo>
                  <a:pt x="6351906" y="1043825"/>
                </a:lnTo>
                <a:lnTo>
                  <a:pt x="6399836" y="1039354"/>
                </a:lnTo>
                <a:lnTo>
                  <a:pt x="6440686" y="1031982"/>
                </a:lnTo>
                <a:lnTo>
                  <a:pt x="6520062" y="1000884"/>
                </a:lnTo>
                <a:lnTo>
                  <a:pt x="6560950" y="974770"/>
                </a:lnTo>
                <a:lnTo>
                  <a:pt x="6597460" y="943185"/>
                </a:lnTo>
                <a:lnTo>
                  <a:pt x="6629046" y="906676"/>
                </a:lnTo>
                <a:lnTo>
                  <a:pt x="6655162" y="865787"/>
                </a:lnTo>
                <a:lnTo>
                  <a:pt x="6675262" y="821064"/>
                </a:lnTo>
                <a:lnTo>
                  <a:pt x="6693041" y="748899"/>
                </a:lnTo>
                <a:lnTo>
                  <a:pt x="6697604" y="702146"/>
                </a:lnTo>
                <a:lnTo>
                  <a:pt x="6700104" y="648761"/>
                </a:lnTo>
                <a:lnTo>
                  <a:pt x="6701153" y="589106"/>
                </a:lnTo>
                <a:lnTo>
                  <a:pt x="6701366" y="523544"/>
                </a:lnTo>
                <a:lnTo>
                  <a:pt x="6701153" y="457985"/>
                </a:lnTo>
                <a:lnTo>
                  <a:pt x="6700104" y="398331"/>
                </a:lnTo>
                <a:lnTo>
                  <a:pt x="6697604" y="344946"/>
                </a:lnTo>
                <a:lnTo>
                  <a:pt x="6693041" y="298191"/>
                </a:lnTo>
                <a:lnTo>
                  <a:pt x="6685798" y="258429"/>
                </a:lnTo>
                <a:lnTo>
                  <a:pt x="6655162" y="181304"/>
                </a:lnTo>
                <a:lnTo>
                  <a:pt x="6629046" y="140416"/>
                </a:lnTo>
                <a:lnTo>
                  <a:pt x="6597460" y="103906"/>
                </a:lnTo>
                <a:lnTo>
                  <a:pt x="6560950" y="72320"/>
                </a:lnTo>
                <a:lnTo>
                  <a:pt x="6520062" y="46204"/>
                </a:lnTo>
                <a:lnTo>
                  <a:pt x="6475342" y="26103"/>
                </a:lnTo>
                <a:lnTo>
                  <a:pt x="6399836" y="7734"/>
                </a:lnTo>
                <a:lnTo>
                  <a:pt x="6351906" y="3262"/>
                </a:lnTo>
                <a:lnTo>
                  <a:pt x="6296010" y="966"/>
                </a:lnTo>
                <a:lnTo>
                  <a:pt x="6231265" y="120"/>
                </a:lnTo>
                <a:lnTo>
                  <a:pt x="6156786" y="0"/>
                </a:lnTo>
                <a:close/>
              </a:path>
            </a:pathLst>
          </a:custGeom>
          <a:solidFill>
            <a:srgbClr val="CBCBCB"/>
          </a:solidFill>
        </p:spPr>
        <p:txBody>
          <a:bodyPr wrap="square" lIns="0" tIns="0" rIns="0" bIns="0" rtlCol="0"/>
          <a:lstStyle/>
          <a:p>
            <a:endParaRPr sz="1092"/>
          </a:p>
        </p:txBody>
      </p:sp>
      <p:sp>
        <p:nvSpPr>
          <p:cNvPr id="7" name="object 7"/>
          <p:cNvSpPr/>
          <p:nvPr/>
        </p:nvSpPr>
        <p:spPr>
          <a:xfrm>
            <a:off x="7535285" y="2910763"/>
            <a:ext cx="4063971" cy="634971"/>
          </a:xfrm>
          <a:custGeom>
            <a:avLst/>
            <a:gdLst/>
            <a:ahLst/>
            <a:cxnLst/>
            <a:rect l="l" t="t" r="r" b="b"/>
            <a:pathLst>
              <a:path w="6701790" h="1047114">
                <a:moveTo>
                  <a:pt x="6199350" y="0"/>
                </a:moveTo>
                <a:lnTo>
                  <a:pt x="502016" y="0"/>
                </a:lnTo>
                <a:lnTo>
                  <a:pt x="433132" y="113"/>
                </a:lnTo>
                <a:lnTo>
                  <a:pt x="373250" y="910"/>
                </a:lnTo>
                <a:lnTo>
                  <a:pt x="321553" y="3074"/>
                </a:lnTo>
                <a:lnTo>
                  <a:pt x="277221" y="7287"/>
                </a:lnTo>
                <a:lnTo>
                  <a:pt x="239438" y="14233"/>
                </a:lnTo>
                <a:lnTo>
                  <a:pt x="158723" y="47324"/>
                </a:lnTo>
                <a:lnTo>
                  <a:pt x="115250" y="77830"/>
                </a:lnTo>
                <a:lnTo>
                  <a:pt x="77830" y="115250"/>
                </a:lnTo>
                <a:lnTo>
                  <a:pt x="47324" y="158723"/>
                </a:lnTo>
                <a:lnTo>
                  <a:pt x="24596" y="207386"/>
                </a:lnTo>
                <a:lnTo>
                  <a:pt x="7287" y="277221"/>
                </a:lnTo>
                <a:lnTo>
                  <a:pt x="3074" y="321553"/>
                </a:lnTo>
                <a:lnTo>
                  <a:pt x="910" y="373250"/>
                </a:lnTo>
                <a:lnTo>
                  <a:pt x="113" y="433132"/>
                </a:lnTo>
                <a:lnTo>
                  <a:pt x="0" y="502016"/>
                </a:lnTo>
                <a:lnTo>
                  <a:pt x="113" y="613956"/>
                </a:lnTo>
                <a:lnTo>
                  <a:pt x="910" y="673837"/>
                </a:lnTo>
                <a:lnTo>
                  <a:pt x="3074" y="725535"/>
                </a:lnTo>
                <a:lnTo>
                  <a:pt x="7287" y="769866"/>
                </a:lnTo>
                <a:lnTo>
                  <a:pt x="14233" y="807649"/>
                </a:lnTo>
                <a:lnTo>
                  <a:pt x="47324" y="888364"/>
                </a:lnTo>
                <a:lnTo>
                  <a:pt x="77830" y="931837"/>
                </a:lnTo>
                <a:lnTo>
                  <a:pt x="115250" y="969258"/>
                </a:lnTo>
                <a:lnTo>
                  <a:pt x="158723" y="999763"/>
                </a:lnTo>
                <a:lnTo>
                  <a:pt x="207386" y="1022492"/>
                </a:lnTo>
                <a:lnTo>
                  <a:pt x="277221" y="1039800"/>
                </a:lnTo>
                <a:lnTo>
                  <a:pt x="321553" y="1044014"/>
                </a:lnTo>
                <a:lnTo>
                  <a:pt x="373250" y="1046177"/>
                </a:lnTo>
                <a:lnTo>
                  <a:pt x="433132" y="1046974"/>
                </a:lnTo>
                <a:lnTo>
                  <a:pt x="502016" y="1047088"/>
                </a:lnTo>
                <a:lnTo>
                  <a:pt x="6199350" y="1047088"/>
                </a:lnTo>
                <a:lnTo>
                  <a:pt x="6268234" y="1046974"/>
                </a:lnTo>
                <a:lnTo>
                  <a:pt x="6328116" y="1046177"/>
                </a:lnTo>
                <a:lnTo>
                  <a:pt x="6379813" y="1044014"/>
                </a:lnTo>
                <a:lnTo>
                  <a:pt x="6424144" y="1039800"/>
                </a:lnTo>
                <a:lnTo>
                  <a:pt x="6461927" y="1032854"/>
                </a:lnTo>
                <a:lnTo>
                  <a:pt x="6542643" y="999763"/>
                </a:lnTo>
                <a:lnTo>
                  <a:pt x="6586115" y="969258"/>
                </a:lnTo>
                <a:lnTo>
                  <a:pt x="6623536" y="931837"/>
                </a:lnTo>
                <a:lnTo>
                  <a:pt x="6654042" y="888364"/>
                </a:lnTo>
                <a:lnTo>
                  <a:pt x="6676770" y="839702"/>
                </a:lnTo>
                <a:lnTo>
                  <a:pt x="6694078" y="769866"/>
                </a:lnTo>
                <a:lnTo>
                  <a:pt x="6698292" y="725535"/>
                </a:lnTo>
                <a:lnTo>
                  <a:pt x="6700455" y="673837"/>
                </a:lnTo>
                <a:lnTo>
                  <a:pt x="6701252" y="613956"/>
                </a:lnTo>
                <a:lnTo>
                  <a:pt x="6701366" y="545072"/>
                </a:lnTo>
                <a:lnTo>
                  <a:pt x="6701252" y="433132"/>
                </a:lnTo>
                <a:lnTo>
                  <a:pt x="6700455" y="373250"/>
                </a:lnTo>
                <a:lnTo>
                  <a:pt x="6698292" y="321553"/>
                </a:lnTo>
                <a:lnTo>
                  <a:pt x="6694078" y="277221"/>
                </a:lnTo>
                <a:lnTo>
                  <a:pt x="6687132" y="239438"/>
                </a:lnTo>
                <a:lnTo>
                  <a:pt x="6654042" y="158723"/>
                </a:lnTo>
                <a:lnTo>
                  <a:pt x="6623536" y="115250"/>
                </a:lnTo>
                <a:lnTo>
                  <a:pt x="6586115" y="77830"/>
                </a:lnTo>
                <a:lnTo>
                  <a:pt x="6542643" y="47324"/>
                </a:lnTo>
                <a:lnTo>
                  <a:pt x="6493980" y="24596"/>
                </a:lnTo>
                <a:lnTo>
                  <a:pt x="6424144" y="7287"/>
                </a:lnTo>
                <a:lnTo>
                  <a:pt x="6379813" y="3074"/>
                </a:lnTo>
                <a:lnTo>
                  <a:pt x="6328116" y="910"/>
                </a:lnTo>
                <a:lnTo>
                  <a:pt x="6268234" y="113"/>
                </a:lnTo>
                <a:lnTo>
                  <a:pt x="6199350" y="0"/>
                </a:lnTo>
                <a:close/>
              </a:path>
            </a:pathLst>
          </a:custGeom>
          <a:solidFill>
            <a:srgbClr val="CBCBCB"/>
          </a:solidFill>
        </p:spPr>
        <p:txBody>
          <a:bodyPr wrap="square" lIns="0" tIns="0" rIns="0" bIns="0" rtlCol="0"/>
          <a:lstStyle/>
          <a:p>
            <a:endParaRPr sz="1092"/>
          </a:p>
        </p:txBody>
      </p:sp>
      <p:sp>
        <p:nvSpPr>
          <p:cNvPr id="8" name="object 8"/>
          <p:cNvSpPr/>
          <p:nvPr/>
        </p:nvSpPr>
        <p:spPr>
          <a:xfrm>
            <a:off x="7535285" y="3633195"/>
            <a:ext cx="4063971" cy="634971"/>
          </a:xfrm>
          <a:custGeom>
            <a:avLst/>
            <a:gdLst/>
            <a:ahLst/>
            <a:cxnLst/>
            <a:rect l="l" t="t" r="r" b="b"/>
            <a:pathLst>
              <a:path w="6701790" h="1047115">
                <a:moveTo>
                  <a:pt x="6199350" y="0"/>
                </a:moveTo>
                <a:lnTo>
                  <a:pt x="502016" y="0"/>
                </a:lnTo>
                <a:lnTo>
                  <a:pt x="433132" y="113"/>
                </a:lnTo>
                <a:lnTo>
                  <a:pt x="373250" y="911"/>
                </a:lnTo>
                <a:lnTo>
                  <a:pt x="321553" y="3075"/>
                </a:lnTo>
                <a:lnTo>
                  <a:pt x="277221" y="7290"/>
                </a:lnTo>
                <a:lnTo>
                  <a:pt x="239438" y="14239"/>
                </a:lnTo>
                <a:lnTo>
                  <a:pt x="158723" y="47329"/>
                </a:lnTo>
                <a:lnTo>
                  <a:pt x="115250" y="77832"/>
                </a:lnTo>
                <a:lnTo>
                  <a:pt x="77830" y="115251"/>
                </a:lnTo>
                <a:lnTo>
                  <a:pt x="47324" y="158723"/>
                </a:lnTo>
                <a:lnTo>
                  <a:pt x="24596" y="207386"/>
                </a:lnTo>
                <a:lnTo>
                  <a:pt x="7287" y="277221"/>
                </a:lnTo>
                <a:lnTo>
                  <a:pt x="3074" y="321553"/>
                </a:lnTo>
                <a:lnTo>
                  <a:pt x="910" y="373250"/>
                </a:lnTo>
                <a:lnTo>
                  <a:pt x="113" y="433132"/>
                </a:lnTo>
                <a:lnTo>
                  <a:pt x="0" y="502016"/>
                </a:lnTo>
                <a:lnTo>
                  <a:pt x="113" y="613956"/>
                </a:lnTo>
                <a:lnTo>
                  <a:pt x="910" y="673837"/>
                </a:lnTo>
                <a:lnTo>
                  <a:pt x="3074" y="725535"/>
                </a:lnTo>
                <a:lnTo>
                  <a:pt x="7287" y="769866"/>
                </a:lnTo>
                <a:lnTo>
                  <a:pt x="14233" y="807649"/>
                </a:lnTo>
                <a:lnTo>
                  <a:pt x="47324" y="888364"/>
                </a:lnTo>
                <a:lnTo>
                  <a:pt x="77830" y="931837"/>
                </a:lnTo>
                <a:lnTo>
                  <a:pt x="115250" y="969258"/>
                </a:lnTo>
                <a:lnTo>
                  <a:pt x="158723" y="999763"/>
                </a:lnTo>
                <a:lnTo>
                  <a:pt x="207386" y="1022492"/>
                </a:lnTo>
                <a:lnTo>
                  <a:pt x="277221" y="1039800"/>
                </a:lnTo>
                <a:lnTo>
                  <a:pt x="321553" y="1044014"/>
                </a:lnTo>
                <a:lnTo>
                  <a:pt x="373250" y="1046177"/>
                </a:lnTo>
                <a:lnTo>
                  <a:pt x="433132" y="1046974"/>
                </a:lnTo>
                <a:lnTo>
                  <a:pt x="502016" y="1047088"/>
                </a:lnTo>
                <a:lnTo>
                  <a:pt x="6199350" y="1047088"/>
                </a:lnTo>
                <a:lnTo>
                  <a:pt x="6268234" y="1046974"/>
                </a:lnTo>
                <a:lnTo>
                  <a:pt x="6328116" y="1046177"/>
                </a:lnTo>
                <a:lnTo>
                  <a:pt x="6379813" y="1044014"/>
                </a:lnTo>
                <a:lnTo>
                  <a:pt x="6424144" y="1039800"/>
                </a:lnTo>
                <a:lnTo>
                  <a:pt x="6461927" y="1032854"/>
                </a:lnTo>
                <a:lnTo>
                  <a:pt x="6542643" y="999763"/>
                </a:lnTo>
                <a:lnTo>
                  <a:pt x="6586115" y="969258"/>
                </a:lnTo>
                <a:lnTo>
                  <a:pt x="6623536" y="931837"/>
                </a:lnTo>
                <a:lnTo>
                  <a:pt x="6654042" y="888364"/>
                </a:lnTo>
                <a:lnTo>
                  <a:pt x="6676770" y="839702"/>
                </a:lnTo>
                <a:lnTo>
                  <a:pt x="6694078" y="769866"/>
                </a:lnTo>
                <a:lnTo>
                  <a:pt x="6698292" y="725535"/>
                </a:lnTo>
                <a:lnTo>
                  <a:pt x="6700455" y="673837"/>
                </a:lnTo>
                <a:lnTo>
                  <a:pt x="6701252" y="613956"/>
                </a:lnTo>
                <a:lnTo>
                  <a:pt x="6701366" y="545072"/>
                </a:lnTo>
                <a:lnTo>
                  <a:pt x="6701252" y="433132"/>
                </a:lnTo>
                <a:lnTo>
                  <a:pt x="6700455" y="373250"/>
                </a:lnTo>
                <a:lnTo>
                  <a:pt x="6698292" y="321553"/>
                </a:lnTo>
                <a:lnTo>
                  <a:pt x="6694078" y="277221"/>
                </a:lnTo>
                <a:lnTo>
                  <a:pt x="6687132" y="239438"/>
                </a:lnTo>
                <a:lnTo>
                  <a:pt x="6654042" y="158723"/>
                </a:lnTo>
                <a:lnTo>
                  <a:pt x="6623536" y="115251"/>
                </a:lnTo>
                <a:lnTo>
                  <a:pt x="6586115" y="77832"/>
                </a:lnTo>
                <a:lnTo>
                  <a:pt x="6542643" y="47329"/>
                </a:lnTo>
                <a:lnTo>
                  <a:pt x="6493980" y="24606"/>
                </a:lnTo>
                <a:lnTo>
                  <a:pt x="6424144" y="7290"/>
                </a:lnTo>
                <a:lnTo>
                  <a:pt x="6379813" y="3075"/>
                </a:lnTo>
                <a:lnTo>
                  <a:pt x="6328116" y="911"/>
                </a:lnTo>
                <a:lnTo>
                  <a:pt x="6268234" y="113"/>
                </a:lnTo>
                <a:lnTo>
                  <a:pt x="6199350" y="0"/>
                </a:lnTo>
                <a:close/>
              </a:path>
            </a:pathLst>
          </a:custGeom>
          <a:solidFill>
            <a:srgbClr val="CBCBCB"/>
          </a:solidFill>
        </p:spPr>
        <p:txBody>
          <a:bodyPr wrap="square" lIns="0" tIns="0" rIns="0" bIns="0" rtlCol="0"/>
          <a:lstStyle/>
          <a:p>
            <a:endParaRPr sz="1092"/>
          </a:p>
        </p:txBody>
      </p:sp>
      <p:sp>
        <p:nvSpPr>
          <p:cNvPr id="9" name="object 9"/>
          <p:cNvSpPr txBox="1"/>
          <p:nvPr/>
        </p:nvSpPr>
        <p:spPr>
          <a:xfrm>
            <a:off x="7838775" y="2236824"/>
            <a:ext cx="3457110" cy="1959397"/>
          </a:xfrm>
          <a:prstGeom prst="rect">
            <a:avLst/>
          </a:prstGeom>
        </p:spPr>
        <p:txBody>
          <a:bodyPr vert="horz" wrap="square" lIns="0" tIns="7316" rIns="0" bIns="0" rtlCol="0">
            <a:spAutoFit/>
          </a:bodyPr>
          <a:lstStyle/>
          <a:p>
            <a:pPr marL="199463" marR="194842" algn="ctr">
              <a:lnSpc>
                <a:spcPct val="112200"/>
              </a:lnSpc>
              <a:spcBef>
                <a:spcPts val="58"/>
              </a:spcBef>
            </a:pPr>
            <a:r>
              <a:rPr sz="1486" spc="64" dirty="0">
                <a:latin typeface="Arial"/>
                <a:cs typeface="Arial"/>
              </a:rPr>
              <a:t>Calculate</a:t>
            </a:r>
            <a:r>
              <a:rPr sz="1486" spc="-55" dirty="0">
                <a:latin typeface="Arial"/>
                <a:cs typeface="Arial"/>
              </a:rPr>
              <a:t> </a:t>
            </a:r>
            <a:r>
              <a:rPr sz="1486" spc="88" dirty="0">
                <a:latin typeface="Arial"/>
                <a:cs typeface="Arial"/>
              </a:rPr>
              <a:t>the</a:t>
            </a:r>
            <a:r>
              <a:rPr sz="1486" spc="-55" dirty="0">
                <a:latin typeface="Arial"/>
                <a:cs typeface="Arial"/>
              </a:rPr>
              <a:t> </a:t>
            </a:r>
            <a:r>
              <a:rPr sz="1486" spc="91" dirty="0">
                <a:latin typeface="Arial"/>
                <a:cs typeface="Arial"/>
              </a:rPr>
              <a:t>number</a:t>
            </a:r>
            <a:r>
              <a:rPr sz="1486" spc="-52" dirty="0">
                <a:latin typeface="Arial"/>
                <a:cs typeface="Arial"/>
              </a:rPr>
              <a:t> </a:t>
            </a:r>
            <a:r>
              <a:rPr sz="1486" spc="109" dirty="0">
                <a:latin typeface="Arial"/>
                <a:cs typeface="Arial"/>
              </a:rPr>
              <a:t>of</a:t>
            </a:r>
            <a:r>
              <a:rPr sz="1486" spc="-55" dirty="0">
                <a:latin typeface="Arial"/>
                <a:cs typeface="Arial"/>
              </a:rPr>
              <a:t> </a:t>
            </a:r>
            <a:r>
              <a:rPr sz="1486" spc="52" dirty="0">
                <a:latin typeface="Arial"/>
                <a:cs typeface="Arial"/>
              </a:rPr>
              <a:t>launches </a:t>
            </a:r>
            <a:r>
              <a:rPr sz="1486" spc="82" dirty="0">
                <a:latin typeface="Arial"/>
                <a:cs typeface="Arial"/>
              </a:rPr>
              <a:t>on</a:t>
            </a:r>
            <a:r>
              <a:rPr sz="1486" spc="-55" dirty="0">
                <a:latin typeface="Arial"/>
                <a:cs typeface="Arial"/>
              </a:rPr>
              <a:t> </a:t>
            </a:r>
            <a:r>
              <a:rPr sz="1486" spc="58" dirty="0">
                <a:latin typeface="Arial"/>
                <a:cs typeface="Arial"/>
              </a:rPr>
              <a:t>each</a:t>
            </a:r>
            <a:r>
              <a:rPr sz="1486" spc="-52" dirty="0">
                <a:latin typeface="Arial"/>
                <a:cs typeface="Arial"/>
              </a:rPr>
              <a:t> </a:t>
            </a:r>
            <a:r>
              <a:rPr sz="1486" spc="49" dirty="0">
                <a:latin typeface="Arial"/>
                <a:cs typeface="Arial"/>
              </a:rPr>
              <a:t>site</a:t>
            </a:r>
            <a:endParaRPr sz="1486">
              <a:latin typeface="Arial"/>
              <a:cs typeface="Arial"/>
            </a:endParaRPr>
          </a:p>
          <a:p>
            <a:pPr marL="7701" marR="3081" algn="ctr">
              <a:lnSpc>
                <a:spcPct val="112200"/>
              </a:lnSpc>
              <a:spcBef>
                <a:spcPts val="1686"/>
              </a:spcBef>
            </a:pPr>
            <a:r>
              <a:rPr sz="1486" spc="64" dirty="0">
                <a:latin typeface="Arial"/>
                <a:cs typeface="Arial"/>
              </a:rPr>
              <a:t>Calculate</a:t>
            </a:r>
            <a:r>
              <a:rPr sz="1486" spc="-55" dirty="0">
                <a:latin typeface="Arial"/>
                <a:cs typeface="Arial"/>
              </a:rPr>
              <a:t> </a:t>
            </a:r>
            <a:r>
              <a:rPr sz="1486" spc="88" dirty="0">
                <a:latin typeface="Arial"/>
                <a:cs typeface="Arial"/>
              </a:rPr>
              <a:t>the</a:t>
            </a:r>
            <a:r>
              <a:rPr sz="1486" spc="-52" dirty="0">
                <a:latin typeface="Arial"/>
                <a:cs typeface="Arial"/>
              </a:rPr>
              <a:t> </a:t>
            </a:r>
            <a:r>
              <a:rPr sz="1486" spc="91" dirty="0">
                <a:latin typeface="Arial"/>
                <a:cs typeface="Arial"/>
              </a:rPr>
              <a:t>number</a:t>
            </a:r>
            <a:r>
              <a:rPr sz="1486" spc="-55" dirty="0">
                <a:latin typeface="Arial"/>
                <a:cs typeface="Arial"/>
              </a:rPr>
              <a:t> </a:t>
            </a:r>
            <a:r>
              <a:rPr sz="1486" spc="64" dirty="0">
                <a:latin typeface="Arial"/>
                <a:cs typeface="Arial"/>
              </a:rPr>
              <a:t>and</a:t>
            </a:r>
            <a:r>
              <a:rPr sz="1486" spc="-52" dirty="0">
                <a:latin typeface="Arial"/>
                <a:cs typeface="Arial"/>
              </a:rPr>
              <a:t> </a:t>
            </a:r>
            <a:r>
              <a:rPr sz="1486" spc="79" dirty="0">
                <a:latin typeface="Arial"/>
                <a:cs typeface="Arial"/>
              </a:rPr>
              <a:t>occurrence </a:t>
            </a:r>
            <a:r>
              <a:rPr sz="1486" spc="109" dirty="0">
                <a:latin typeface="Arial"/>
                <a:cs typeface="Arial"/>
              </a:rPr>
              <a:t>of</a:t>
            </a:r>
            <a:r>
              <a:rPr sz="1486" spc="-52" dirty="0">
                <a:latin typeface="Arial"/>
                <a:cs typeface="Arial"/>
              </a:rPr>
              <a:t> </a:t>
            </a:r>
            <a:r>
              <a:rPr sz="1486" spc="58" dirty="0">
                <a:latin typeface="Arial"/>
                <a:cs typeface="Arial"/>
              </a:rPr>
              <a:t>each</a:t>
            </a:r>
            <a:r>
              <a:rPr sz="1486" spc="-52" dirty="0">
                <a:latin typeface="Arial"/>
                <a:cs typeface="Arial"/>
              </a:rPr>
              <a:t> </a:t>
            </a:r>
            <a:r>
              <a:rPr sz="1486" spc="97" dirty="0">
                <a:latin typeface="Arial"/>
                <a:cs typeface="Arial"/>
              </a:rPr>
              <a:t>orbit</a:t>
            </a:r>
            <a:endParaRPr sz="1486">
              <a:latin typeface="Arial"/>
              <a:cs typeface="Arial"/>
            </a:endParaRPr>
          </a:p>
          <a:p>
            <a:pPr marL="192147" marR="3081" indent="-184831">
              <a:lnSpc>
                <a:spcPct val="112200"/>
              </a:lnSpc>
              <a:spcBef>
                <a:spcPts val="1689"/>
              </a:spcBef>
            </a:pPr>
            <a:r>
              <a:rPr sz="1486" spc="64" dirty="0">
                <a:latin typeface="Arial"/>
                <a:cs typeface="Arial"/>
              </a:rPr>
              <a:t>Calculate</a:t>
            </a:r>
            <a:r>
              <a:rPr sz="1486" spc="-55" dirty="0">
                <a:latin typeface="Arial"/>
                <a:cs typeface="Arial"/>
              </a:rPr>
              <a:t> </a:t>
            </a:r>
            <a:r>
              <a:rPr sz="1486" spc="88" dirty="0">
                <a:latin typeface="Arial"/>
                <a:cs typeface="Arial"/>
              </a:rPr>
              <a:t>the</a:t>
            </a:r>
            <a:r>
              <a:rPr sz="1486" spc="-52" dirty="0">
                <a:latin typeface="Arial"/>
                <a:cs typeface="Arial"/>
              </a:rPr>
              <a:t> </a:t>
            </a:r>
            <a:r>
              <a:rPr sz="1486" spc="91" dirty="0">
                <a:latin typeface="Arial"/>
                <a:cs typeface="Arial"/>
              </a:rPr>
              <a:t>number</a:t>
            </a:r>
            <a:r>
              <a:rPr sz="1486" spc="-55" dirty="0">
                <a:latin typeface="Arial"/>
                <a:cs typeface="Arial"/>
              </a:rPr>
              <a:t> </a:t>
            </a:r>
            <a:r>
              <a:rPr sz="1486" spc="64" dirty="0">
                <a:latin typeface="Arial"/>
                <a:cs typeface="Arial"/>
              </a:rPr>
              <a:t>and</a:t>
            </a:r>
            <a:r>
              <a:rPr sz="1486" spc="-52" dirty="0">
                <a:latin typeface="Arial"/>
                <a:cs typeface="Arial"/>
              </a:rPr>
              <a:t> </a:t>
            </a:r>
            <a:r>
              <a:rPr sz="1486" spc="79" dirty="0">
                <a:latin typeface="Arial"/>
                <a:cs typeface="Arial"/>
              </a:rPr>
              <a:t>occurrence </a:t>
            </a:r>
            <a:r>
              <a:rPr sz="1486" spc="109" dirty="0">
                <a:latin typeface="Arial"/>
                <a:cs typeface="Arial"/>
              </a:rPr>
              <a:t>of</a:t>
            </a:r>
            <a:r>
              <a:rPr sz="1486" spc="-55" dirty="0">
                <a:latin typeface="Arial"/>
                <a:cs typeface="Arial"/>
              </a:rPr>
              <a:t> </a:t>
            </a:r>
            <a:r>
              <a:rPr sz="1486" spc="64" dirty="0">
                <a:latin typeface="Arial"/>
                <a:cs typeface="Arial"/>
              </a:rPr>
              <a:t>mission</a:t>
            </a:r>
            <a:r>
              <a:rPr sz="1486" spc="-52" dirty="0">
                <a:latin typeface="Arial"/>
                <a:cs typeface="Arial"/>
              </a:rPr>
              <a:t> </a:t>
            </a:r>
            <a:r>
              <a:rPr sz="1486" spc="97" dirty="0">
                <a:latin typeface="Arial"/>
                <a:cs typeface="Arial"/>
              </a:rPr>
              <a:t>outcome</a:t>
            </a:r>
            <a:r>
              <a:rPr sz="1486" spc="-55" dirty="0">
                <a:latin typeface="Arial"/>
                <a:cs typeface="Arial"/>
              </a:rPr>
              <a:t> </a:t>
            </a:r>
            <a:r>
              <a:rPr sz="1486" spc="85" dirty="0">
                <a:latin typeface="Arial"/>
                <a:cs typeface="Arial"/>
              </a:rPr>
              <a:t>per</a:t>
            </a:r>
            <a:r>
              <a:rPr sz="1486" spc="-52" dirty="0">
                <a:latin typeface="Arial"/>
                <a:cs typeface="Arial"/>
              </a:rPr>
              <a:t> </a:t>
            </a:r>
            <a:r>
              <a:rPr sz="1486" spc="103" dirty="0">
                <a:latin typeface="Arial"/>
                <a:cs typeface="Arial"/>
              </a:rPr>
              <a:t>orbit</a:t>
            </a:r>
            <a:r>
              <a:rPr sz="1486" spc="-55" dirty="0">
                <a:latin typeface="Arial"/>
                <a:cs typeface="Arial"/>
              </a:rPr>
              <a:t> </a:t>
            </a:r>
            <a:r>
              <a:rPr sz="1486" spc="85" dirty="0">
                <a:latin typeface="Arial"/>
                <a:cs typeface="Arial"/>
              </a:rPr>
              <a:t>type</a:t>
            </a:r>
            <a:endParaRPr sz="1486">
              <a:latin typeface="Arial"/>
              <a:cs typeface="Arial"/>
            </a:endParaRPr>
          </a:p>
        </p:txBody>
      </p:sp>
      <p:sp>
        <p:nvSpPr>
          <p:cNvPr id="10" name="object 10"/>
          <p:cNvSpPr/>
          <p:nvPr/>
        </p:nvSpPr>
        <p:spPr>
          <a:xfrm>
            <a:off x="7535285" y="4355627"/>
            <a:ext cx="4063971" cy="634971"/>
          </a:xfrm>
          <a:custGeom>
            <a:avLst/>
            <a:gdLst/>
            <a:ahLst/>
            <a:cxnLst/>
            <a:rect l="l" t="t" r="r" b="b"/>
            <a:pathLst>
              <a:path w="6701790" h="1047115">
                <a:moveTo>
                  <a:pt x="6199350" y="0"/>
                </a:moveTo>
                <a:lnTo>
                  <a:pt x="502016" y="0"/>
                </a:lnTo>
                <a:lnTo>
                  <a:pt x="433132" y="113"/>
                </a:lnTo>
                <a:lnTo>
                  <a:pt x="373250" y="911"/>
                </a:lnTo>
                <a:lnTo>
                  <a:pt x="321553" y="3075"/>
                </a:lnTo>
                <a:lnTo>
                  <a:pt x="277221" y="7290"/>
                </a:lnTo>
                <a:lnTo>
                  <a:pt x="239438" y="14239"/>
                </a:lnTo>
                <a:lnTo>
                  <a:pt x="158723" y="47329"/>
                </a:lnTo>
                <a:lnTo>
                  <a:pt x="115250" y="77832"/>
                </a:lnTo>
                <a:lnTo>
                  <a:pt x="77830" y="115251"/>
                </a:lnTo>
                <a:lnTo>
                  <a:pt x="47324" y="158723"/>
                </a:lnTo>
                <a:lnTo>
                  <a:pt x="24596" y="207386"/>
                </a:lnTo>
                <a:lnTo>
                  <a:pt x="7287" y="277221"/>
                </a:lnTo>
                <a:lnTo>
                  <a:pt x="3074" y="321553"/>
                </a:lnTo>
                <a:lnTo>
                  <a:pt x="910" y="373250"/>
                </a:lnTo>
                <a:lnTo>
                  <a:pt x="113" y="433132"/>
                </a:lnTo>
                <a:lnTo>
                  <a:pt x="0" y="502016"/>
                </a:lnTo>
                <a:lnTo>
                  <a:pt x="113" y="613956"/>
                </a:lnTo>
                <a:lnTo>
                  <a:pt x="910" y="673837"/>
                </a:lnTo>
                <a:lnTo>
                  <a:pt x="3074" y="725535"/>
                </a:lnTo>
                <a:lnTo>
                  <a:pt x="7287" y="769866"/>
                </a:lnTo>
                <a:lnTo>
                  <a:pt x="14233" y="807649"/>
                </a:lnTo>
                <a:lnTo>
                  <a:pt x="47324" y="888364"/>
                </a:lnTo>
                <a:lnTo>
                  <a:pt x="77830" y="931837"/>
                </a:lnTo>
                <a:lnTo>
                  <a:pt x="115250" y="969258"/>
                </a:lnTo>
                <a:lnTo>
                  <a:pt x="158723" y="999763"/>
                </a:lnTo>
                <a:lnTo>
                  <a:pt x="207386" y="1022492"/>
                </a:lnTo>
                <a:lnTo>
                  <a:pt x="277221" y="1039800"/>
                </a:lnTo>
                <a:lnTo>
                  <a:pt x="321553" y="1044014"/>
                </a:lnTo>
                <a:lnTo>
                  <a:pt x="373250" y="1046177"/>
                </a:lnTo>
                <a:lnTo>
                  <a:pt x="433132" y="1046974"/>
                </a:lnTo>
                <a:lnTo>
                  <a:pt x="502016" y="1047088"/>
                </a:lnTo>
                <a:lnTo>
                  <a:pt x="6199350" y="1047088"/>
                </a:lnTo>
                <a:lnTo>
                  <a:pt x="6268234" y="1046974"/>
                </a:lnTo>
                <a:lnTo>
                  <a:pt x="6328116" y="1046177"/>
                </a:lnTo>
                <a:lnTo>
                  <a:pt x="6379813" y="1044014"/>
                </a:lnTo>
                <a:lnTo>
                  <a:pt x="6424144" y="1039800"/>
                </a:lnTo>
                <a:lnTo>
                  <a:pt x="6461927" y="1032854"/>
                </a:lnTo>
                <a:lnTo>
                  <a:pt x="6542643" y="999763"/>
                </a:lnTo>
                <a:lnTo>
                  <a:pt x="6586115" y="969258"/>
                </a:lnTo>
                <a:lnTo>
                  <a:pt x="6623536" y="931837"/>
                </a:lnTo>
                <a:lnTo>
                  <a:pt x="6654042" y="888364"/>
                </a:lnTo>
                <a:lnTo>
                  <a:pt x="6676770" y="839702"/>
                </a:lnTo>
                <a:lnTo>
                  <a:pt x="6694078" y="769866"/>
                </a:lnTo>
                <a:lnTo>
                  <a:pt x="6698292" y="725535"/>
                </a:lnTo>
                <a:lnTo>
                  <a:pt x="6700455" y="673837"/>
                </a:lnTo>
                <a:lnTo>
                  <a:pt x="6701252" y="613956"/>
                </a:lnTo>
                <a:lnTo>
                  <a:pt x="6701366" y="545072"/>
                </a:lnTo>
                <a:lnTo>
                  <a:pt x="6701252" y="433132"/>
                </a:lnTo>
                <a:lnTo>
                  <a:pt x="6700455" y="373250"/>
                </a:lnTo>
                <a:lnTo>
                  <a:pt x="6698292" y="321553"/>
                </a:lnTo>
                <a:lnTo>
                  <a:pt x="6694078" y="277221"/>
                </a:lnTo>
                <a:lnTo>
                  <a:pt x="6687132" y="239438"/>
                </a:lnTo>
                <a:lnTo>
                  <a:pt x="6654042" y="158723"/>
                </a:lnTo>
                <a:lnTo>
                  <a:pt x="6623536" y="115251"/>
                </a:lnTo>
                <a:lnTo>
                  <a:pt x="6586115" y="77832"/>
                </a:lnTo>
                <a:lnTo>
                  <a:pt x="6542643" y="47329"/>
                </a:lnTo>
                <a:lnTo>
                  <a:pt x="6493980" y="24606"/>
                </a:lnTo>
                <a:lnTo>
                  <a:pt x="6424144" y="7290"/>
                </a:lnTo>
                <a:lnTo>
                  <a:pt x="6379813" y="3075"/>
                </a:lnTo>
                <a:lnTo>
                  <a:pt x="6328116" y="911"/>
                </a:lnTo>
                <a:lnTo>
                  <a:pt x="6268234" y="113"/>
                </a:lnTo>
                <a:lnTo>
                  <a:pt x="6199350" y="0"/>
                </a:lnTo>
                <a:close/>
              </a:path>
            </a:pathLst>
          </a:custGeom>
          <a:solidFill>
            <a:srgbClr val="CBCBCB"/>
          </a:solidFill>
        </p:spPr>
        <p:txBody>
          <a:bodyPr wrap="square" lIns="0" tIns="0" rIns="0" bIns="0" rtlCol="0"/>
          <a:lstStyle/>
          <a:p>
            <a:endParaRPr sz="1092"/>
          </a:p>
        </p:txBody>
      </p:sp>
      <p:sp>
        <p:nvSpPr>
          <p:cNvPr id="11" name="object 11"/>
          <p:cNvSpPr/>
          <p:nvPr/>
        </p:nvSpPr>
        <p:spPr>
          <a:xfrm>
            <a:off x="7535285" y="5078059"/>
            <a:ext cx="4063971" cy="634971"/>
          </a:xfrm>
          <a:custGeom>
            <a:avLst/>
            <a:gdLst/>
            <a:ahLst/>
            <a:cxnLst/>
            <a:rect l="l" t="t" r="r" b="b"/>
            <a:pathLst>
              <a:path w="6701790" h="1047115">
                <a:moveTo>
                  <a:pt x="6199350" y="0"/>
                </a:moveTo>
                <a:lnTo>
                  <a:pt x="502016" y="0"/>
                </a:lnTo>
                <a:lnTo>
                  <a:pt x="433132" y="113"/>
                </a:lnTo>
                <a:lnTo>
                  <a:pt x="373250" y="910"/>
                </a:lnTo>
                <a:lnTo>
                  <a:pt x="321553" y="3074"/>
                </a:lnTo>
                <a:lnTo>
                  <a:pt x="277221" y="7287"/>
                </a:lnTo>
                <a:lnTo>
                  <a:pt x="239438" y="14233"/>
                </a:lnTo>
                <a:lnTo>
                  <a:pt x="158723" y="47324"/>
                </a:lnTo>
                <a:lnTo>
                  <a:pt x="115250" y="77830"/>
                </a:lnTo>
                <a:lnTo>
                  <a:pt x="77830" y="115250"/>
                </a:lnTo>
                <a:lnTo>
                  <a:pt x="47324" y="158723"/>
                </a:lnTo>
                <a:lnTo>
                  <a:pt x="24596" y="207386"/>
                </a:lnTo>
                <a:lnTo>
                  <a:pt x="7287" y="277221"/>
                </a:lnTo>
                <a:lnTo>
                  <a:pt x="3074" y="321553"/>
                </a:lnTo>
                <a:lnTo>
                  <a:pt x="910" y="373250"/>
                </a:lnTo>
                <a:lnTo>
                  <a:pt x="113" y="433132"/>
                </a:lnTo>
                <a:lnTo>
                  <a:pt x="0" y="502016"/>
                </a:lnTo>
                <a:lnTo>
                  <a:pt x="113" y="613956"/>
                </a:lnTo>
                <a:lnTo>
                  <a:pt x="910" y="673837"/>
                </a:lnTo>
                <a:lnTo>
                  <a:pt x="3074" y="725535"/>
                </a:lnTo>
                <a:lnTo>
                  <a:pt x="7287" y="769866"/>
                </a:lnTo>
                <a:lnTo>
                  <a:pt x="14233" y="807649"/>
                </a:lnTo>
                <a:lnTo>
                  <a:pt x="47324" y="888364"/>
                </a:lnTo>
                <a:lnTo>
                  <a:pt x="77830" y="931837"/>
                </a:lnTo>
                <a:lnTo>
                  <a:pt x="115250" y="969256"/>
                </a:lnTo>
                <a:lnTo>
                  <a:pt x="158723" y="999758"/>
                </a:lnTo>
                <a:lnTo>
                  <a:pt x="207386" y="1022481"/>
                </a:lnTo>
                <a:lnTo>
                  <a:pt x="277221" y="1039797"/>
                </a:lnTo>
                <a:lnTo>
                  <a:pt x="321553" y="1044012"/>
                </a:lnTo>
                <a:lnTo>
                  <a:pt x="373250" y="1046177"/>
                </a:lnTo>
                <a:lnTo>
                  <a:pt x="433132" y="1046974"/>
                </a:lnTo>
                <a:lnTo>
                  <a:pt x="502016" y="1047088"/>
                </a:lnTo>
                <a:lnTo>
                  <a:pt x="6199350" y="1047088"/>
                </a:lnTo>
                <a:lnTo>
                  <a:pt x="6268234" y="1046974"/>
                </a:lnTo>
                <a:lnTo>
                  <a:pt x="6328116" y="1046177"/>
                </a:lnTo>
                <a:lnTo>
                  <a:pt x="6379813" y="1044012"/>
                </a:lnTo>
                <a:lnTo>
                  <a:pt x="6424144" y="1039797"/>
                </a:lnTo>
                <a:lnTo>
                  <a:pt x="6461927" y="1032848"/>
                </a:lnTo>
                <a:lnTo>
                  <a:pt x="6542643" y="999758"/>
                </a:lnTo>
                <a:lnTo>
                  <a:pt x="6586115" y="969256"/>
                </a:lnTo>
                <a:lnTo>
                  <a:pt x="6623536" y="931837"/>
                </a:lnTo>
                <a:lnTo>
                  <a:pt x="6654042" y="888364"/>
                </a:lnTo>
                <a:lnTo>
                  <a:pt x="6676770" y="839702"/>
                </a:lnTo>
                <a:lnTo>
                  <a:pt x="6694078" y="769866"/>
                </a:lnTo>
                <a:lnTo>
                  <a:pt x="6698292" y="725535"/>
                </a:lnTo>
                <a:lnTo>
                  <a:pt x="6700455" y="673837"/>
                </a:lnTo>
                <a:lnTo>
                  <a:pt x="6701252" y="613956"/>
                </a:lnTo>
                <a:lnTo>
                  <a:pt x="6701366" y="545072"/>
                </a:lnTo>
                <a:lnTo>
                  <a:pt x="6701252" y="433132"/>
                </a:lnTo>
                <a:lnTo>
                  <a:pt x="6700455" y="373250"/>
                </a:lnTo>
                <a:lnTo>
                  <a:pt x="6698292" y="321553"/>
                </a:lnTo>
                <a:lnTo>
                  <a:pt x="6694078" y="277221"/>
                </a:lnTo>
                <a:lnTo>
                  <a:pt x="6687132" y="239438"/>
                </a:lnTo>
                <a:lnTo>
                  <a:pt x="6654042" y="158723"/>
                </a:lnTo>
                <a:lnTo>
                  <a:pt x="6623536" y="115250"/>
                </a:lnTo>
                <a:lnTo>
                  <a:pt x="6586115" y="77830"/>
                </a:lnTo>
                <a:lnTo>
                  <a:pt x="6542643" y="47324"/>
                </a:lnTo>
                <a:lnTo>
                  <a:pt x="6493980" y="24596"/>
                </a:lnTo>
                <a:lnTo>
                  <a:pt x="6424144" y="7287"/>
                </a:lnTo>
                <a:lnTo>
                  <a:pt x="6379813" y="3074"/>
                </a:lnTo>
                <a:lnTo>
                  <a:pt x="6328116" y="910"/>
                </a:lnTo>
                <a:lnTo>
                  <a:pt x="6268234" y="113"/>
                </a:lnTo>
                <a:lnTo>
                  <a:pt x="6199350" y="0"/>
                </a:lnTo>
                <a:close/>
              </a:path>
            </a:pathLst>
          </a:custGeom>
          <a:solidFill>
            <a:srgbClr val="CBCBCB"/>
          </a:solidFill>
        </p:spPr>
        <p:txBody>
          <a:bodyPr wrap="square" lIns="0" tIns="0" rIns="0" bIns="0" rtlCol="0"/>
          <a:lstStyle/>
          <a:p>
            <a:endParaRPr sz="1092"/>
          </a:p>
        </p:txBody>
      </p:sp>
      <p:sp>
        <p:nvSpPr>
          <p:cNvPr id="12" name="object 12"/>
          <p:cNvSpPr txBox="1"/>
          <p:nvPr/>
        </p:nvSpPr>
        <p:spPr>
          <a:xfrm>
            <a:off x="8142220" y="4404119"/>
            <a:ext cx="2849863" cy="1229197"/>
          </a:xfrm>
          <a:prstGeom prst="rect">
            <a:avLst/>
          </a:prstGeom>
        </p:spPr>
        <p:txBody>
          <a:bodyPr vert="horz" wrap="square" lIns="0" tIns="7316" rIns="0" bIns="0" rtlCol="0">
            <a:spAutoFit/>
          </a:bodyPr>
          <a:lstStyle/>
          <a:p>
            <a:pPr marL="7701" marR="3081" algn="ctr">
              <a:lnSpc>
                <a:spcPct val="112200"/>
              </a:lnSpc>
              <a:spcBef>
                <a:spcPts val="58"/>
              </a:spcBef>
            </a:pPr>
            <a:r>
              <a:rPr sz="1486" spc="55" dirty="0">
                <a:latin typeface="Arial"/>
                <a:cs typeface="Arial"/>
              </a:rPr>
              <a:t>Create</a:t>
            </a:r>
            <a:r>
              <a:rPr sz="1486" spc="-52" dirty="0">
                <a:latin typeface="Arial"/>
                <a:cs typeface="Arial"/>
              </a:rPr>
              <a:t> </a:t>
            </a:r>
            <a:r>
              <a:rPr sz="1486" dirty="0">
                <a:latin typeface="Arial"/>
                <a:cs typeface="Arial"/>
              </a:rPr>
              <a:t>a</a:t>
            </a:r>
            <a:r>
              <a:rPr sz="1486" spc="-49" dirty="0">
                <a:latin typeface="Arial"/>
                <a:cs typeface="Arial"/>
              </a:rPr>
              <a:t> </a:t>
            </a:r>
            <a:r>
              <a:rPr sz="1486" spc="73" dirty="0">
                <a:latin typeface="Arial"/>
                <a:cs typeface="Arial"/>
              </a:rPr>
              <a:t>landing</a:t>
            </a:r>
            <a:r>
              <a:rPr sz="1486" spc="-52" dirty="0">
                <a:latin typeface="Arial"/>
                <a:cs typeface="Arial"/>
              </a:rPr>
              <a:t> </a:t>
            </a:r>
            <a:r>
              <a:rPr sz="1486" spc="97" dirty="0">
                <a:latin typeface="Arial"/>
                <a:cs typeface="Arial"/>
              </a:rPr>
              <a:t>outcome</a:t>
            </a:r>
            <a:r>
              <a:rPr sz="1486" spc="-49" dirty="0">
                <a:latin typeface="Arial"/>
                <a:cs typeface="Arial"/>
              </a:rPr>
              <a:t> </a:t>
            </a:r>
            <a:r>
              <a:rPr sz="1486" spc="55" dirty="0">
                <a:latin typeface="Arial"/>
                <a:cs typeface="Arial"/>
              </a:rPr>
              <a:t>label </a:t>
            </a:r>
            <a:r>
              <a:rPr sz="1486" spc="109" dirty="0">
                <a:latin typeface="Arial"/>
                <a:cs typeface="Arial"/>
              </a:rPr>
              <a:t>from</a:t>
            </a:r>
            <a:r>
              <a:rPr sz="1486" spc="-55" dirty="0">
                <a:latin typeface="Arial"/>
                <a:cs typeface="Arial"/>
              </a:rPr>
              <a:t> </a:t>
            </a:r>
            <a:r>
              <a:rPr sz="1486" spc="94" dirty="0">
                <a:latin typeface="Arial"/>
                <a:cs typeface="Arial"/>
              </a:rPr>
              <a:t>Outcome</a:t>
            </a:r>
            <a:r>
              <a:rPr sz="1486" spc="-52" dirty="0">
                <a:latin typeface="Arial"/>
                <a:cs typeface="Arial"/>
              </a:rPr>
              <a:t> </a:t>
            </a:r>
            <a:r>
              <a:rPr sz="1486" spc="88" dirty="0">
                <a:latin typeface="Arial"/>
                <a:cs typeface="Arial"/>
              </a:rPr>
              <a:t>column</a:t>
            </a:r>
            <a:endParaRPr sz="1486">
              <a:latin typeface="Arial"/>
              <a:cs typeface="Arial"/>
            </a:endParaRPr>
          </a:p>
          <a:p>
            <a:pPr marL="584527" marR="579906" algn="ctr">
              <a:lnSpc>
                <a:spcPct val="112200"/>
              </a:lnSpc>
              <a:spcBef>
                <a:spcPts val="1686"/>
              </a:spcBef>
            </a:pPr>
            <a:r>
              <a:rPr sz="1486" spc="76" dirty="0">
                <a:latin typeface="Arial"/>
                <a:cs typeface="Arial"/>
              </a:rPr>
              <a:t>Exporting</a:t>
            </a:r>
            <a:r>
              <a:rPr sz="1486" spc="-49" dirty="0">
                <a:latin typeface="Arial"/>
                <a:cs typeface="Arial"/>
              </a:rPr>
              <a:t> </a:t>
            </a:r>
            <a:r>
              <a:rPr sz="1486" spc="88" dirty="0">
                <a:latin typeface="Arial"/>
                <a:cs typeface="Arial"/>
              </a:rPr>
              <a:t>the</a:t>
            </a:r>
            <a:r>
              <a:rPr sz="1486" spc="-45" dirty="0">
                <a:latin typeface="Arial"/>
                <a:cs typeface="Arial"/>
              </a:rPr>
              <a:t> </a:t>
            </a:r>
            <a:r>
              <a:rPr sz="1486" spc="52" dirty="0">
                <a:latin typeface="Arial"/>
                <a:cs typeface="Arial"/>
              </a:rPr>
              <a:t>data </a:t>
            </a:r>
            <a:r>
              <a:rPr sz="1486" spc="109" dirty="0">
                <a:latin typeface="Arial"/>
                <a:cs typeface="Arial"/>
              </a:rPr>
              <a:t>to</a:t>
            </a:r>
            <a:r>
              <a:rPr sz="1486" spc="-55" dirty="0">
                <a:latin typeface="Arial"/>
                <a:cs typeface="Arial"/>
              </a:rPr>
              <a:t> </a:t>
            </a:r>
            <a:r>
              <a:rPr sz="1486" spc="-15" dirty="0">
                <a:latin typeface="Arial"/>
                <a:cs typeface="Arial"/>
              </a:rPr>
              <a:t>CSV</a:t>
            </a:r>
            <a:endParaRPr sz="1486">
              <a:latin typeface="Arial"/>
              <a:cs typeface="Arial"/>
            </a:endParaRPr>
          </a:p>
        </p:txBody>
      </p:sp>
      <p:grpSp>
        <p:nvGrpSpPr>
          <p:cNvPr id="13" name="object 13"/>
          <p:cNvGrpSpPr/>
          <p:nvPr/>
        </p:nvGrpSpPr>
        <p:grpSpPr>
          <a:xfrm>
            <a:off x="9351200" y="1879039"/>
            <a:ext cx="385065" cy="324994"/>
            <a:chOff x="15388877" y="3401763"/>
            <a:chExt cx="635000" cy="535940"/>
          </a:xfrm>
        </p:grpSpPr>
        <p:sp>
          <p:nvSpPr>
            <p:cNvPr id="14" name="object 14"/>
            <p:cNvSpPr/>
            <p:nvPr/>
          </p:nvSpPr>
          <p:spPr>
            <a:xfrm>
              <a:off x="15415060" y="3427941"/>
              <a:ext cx="582930" cy="483870"/>
            </a:xfrm>
            <a:custGeom>
              <a:avLst/>
              <a:gdLst/>
              <a:ahLst/>
              <a:cxnLst/>
              <a:rect l="l" t="t" r="r" b="b"/>
              <a:pathLst>
                <a:path w="582930" h="483870">
                  <a:moveTo>
                    <a:pt x="384469" y="0"/>
                  </a:moveTo>
                  <a:lnTo>
                    <a:pt x="198067" y="0"/>
                  </a:lnTo>
                  <a:lnTo>
                    <a:pt x="198067" y="214778"/>
                  </a:lnTo>
                  <a:lnTo>
                    <a:pt x="0" y="214778"/>
                  </a:lnTo>
                  <a:lnTo>
                    <a:pt x="291268" y="483241"/>
                  </a:lnTo>
                  <a:lnTo>
                    <a:pt x="582537" y="214778"/>
                  </a:lnTo>
                  <a:lnTo>
                    <a:pt x="384469" y="214778"/>
                  </a:lnTo>
                  <a:lnTo>
                    <a:pt x="384469" y="0"/>
                  </a:lnTo>
                  <a:close/>
                </a:path>
              </a:pathLst>
            </a:custGeom>
            <a:solidFill>
              <a:srgbClr val="CBCBCB"/>
            </a:solidFill>
          </p:spPr>
          <p:txBody>
            <a:bodyPr wrap="square" lIns="0" tIns="0" rIns="0" bIns="0" rtlCol="0"/>
            <a:lstStyle/>
            <a:p>
              <a:endParaRPr sz="1092"/>
            </a:p>
          </p:txBody>
        </p:sp>
        <p:sp>
          <p:nvSpPr>
            <p:cNvPr id="15" name="object 15"/>
            <p:cNvSpPr/>
            <p:nvPr/>
          </p:nvSpPr>
          <p:spPr>
            <a:xfrm>
              <a:off x="15415054" y="3427940"/>
              <a:ext cx="582930" cy="483870"/>
            </a:xfrm>
            <a:custGeom>
              <a:avLst/>
              <a:gdLst/>
              <a:ahLst/>
              <a:cxnLst/>
              <a:rect l="l" t="t" r="r" b="b"/>
              <a:pathLst>
                <a:path w="582930" h="483870">
                  <a:moveTo>
                    <a:pt x="384480" y="214778"/>
                  </a:moveTo>
                  <a:lnTo>
                    <a:pt x="582547" y="214778"/>
                  </a:lnTo>
                  <a:lnTo>
                    <a:pt x="291279" y="483241"/>
                  </a:lnTo>
                  <a:lnTo>
                    <a:pt x="0" y="214778"/>
                  </a:lnTo>
                  <a:lnTo>
                    <a:pt x="198067" y="214778"/>
                  </a:lnTo>
                  <a:lnTo>
                    <a:pt x="198067" y="0"/>
                  </a:lnTo>
                  <a:lnTo>
                    <a:pt x="384480" y="0"/>
                  </a:lnTo>
                  <a:lnTo>
                    <a:pt x="384480" y="214778"/>
                  </a:lnTo>
                  <a:close/>
                </a:path>
              </a:pathLst>
            </a:custGeom>
            <a:ln w="52354">
              <a:solidFill>
                <a:srgbClr val="CBCBCB"/>
              </a:solidFill>
            </a:ln>
          </p:spPr>
          <p:txBody>
            <a:bodyPr wrap="square" lIns="0" tIns="0" rIns="0" bIns="0" rtlCol="0"/>
            <a:lstStyle/>
            <a:p>
              <a:endParaRPr sz="1092"/>
            </a:p>
          </p:txBody>
        </p:sp>
      </p:grpSp>
      <p:sp>
        <p:nvSpPr>
          <p:cNvPr id="16" name="object 3">
            <a:extLst>
              <a:ext uri="{FF2B5EF4-FFF2-40B4-BE49-F238E27FC236}">
                <a16:creationId xmlns:a16="http://schemas.microsoft.com/office/drawing/2014/main" id="{9F66A292-666F-DBD3-CCC3-123BB0301C03}"/>
              </a:ext>
            </a:extLst>
          </p:cNvPr>
          <p:cNvSpPr txBox="1"/>
          <p:nvPr/>
        </p:nvSpPr>
        <p:spPr>
          <a:xfrm>
            <a:off x="242225" y="1091842"/>
            <a:ext cx="6946994" cy="5517344"/>
          </a:xfrm>
          <a:prstGeom prst="rect">
            <a:avLst/>
          </a:prstGeom>
        </p:spPr>
        <p:txBody>
          <a:bodyPr vert="horz" wrap="square" lIns="0" tIns="12065" rIns="0" bIns="0" rtlCol="0">
            <a:spAutoFit/>
          </a:bodyPr>
          <a:lstStyle>
            <a:defPPr>
              <a:defRPr kern="0"/>
            </a:defPPr>
          </a:lstStyle>
          <a:p>
            <a:pPr marL="12700" marR="810260">
              <a:lnSpc>
                <a:spcPct val="111800"/>
              </a:lnSpc>
              <a:spcBef>
                <a:spcPts val="95"/>
              </a:spcBef>
            </a:pPr>
            <a:r>
              <a:rPr spc="60" dirty="0">
                <a:latin typeface="Arial"/>
                <a:cs typeface="Arial"/>
              </a:rPr>
              <a:t>In</a:t>
            </a:r>
            <a:r>
              <a:rPr spc="10" dirty="0">
                <a:latin typeface="Arial"/>
                <a:cs typeface="Arial"/>
              </a:rPr>
              <a:t> </a:t>
            </a:r>
            <a:r>
              <a:rPr spc="135" dirty="0">
                <a:latin typeface="Arial"/>
                <a:cs typeface="Arial"/>
              </a:rPr>
              <a:t>the</a:t>
            </a:r>
            <a:r>
              <a:rPr spc="15" dirty="0">
                <a:latin typeface="Arial"/>
                <a:cs typeface="Arial"/>
              </a:rPr>
              <a:t> </a:t>
            </a:r>
            <a:r>
              <a:rPr spc="90" dirty="0">
                <a:latin typeface="Arial"/>
                <a:cs typeface="Arial"/>
              </a:rPr>
              <a:t>data</a:t>
            </a:r>
            <a:r>
              <a:rPr spc="10" dirty="0">
                <a:latin typeface="Arial"/>
                <a:cs typeface="Arial"/>
              </a:rPr>
              <a:t> </a:t>
            </a:r>
            <a:r>
              <a:rPr spc="55" dirty="0">
                <a:latin typeface="Arial"/>
                <a:cs typeface="Arial"/>
              </a:rPr>
              <a:t>set,</a:t>
            </a:r>
            <a:r>
              <a:rPr spc="15" dirty="0">
                <a:latin typeface="Arial"/>
                <a:cs typeface="Arial"/>
              </a:rPr>
              <a:t> </a:t>
            </a:r>
            <a:r>
              <a:rPr spc="95" dirty="0">
                <a:latin typeface="Arial"/>
                <a:cs typeface="Arial"/>
              </a:rPr>
              <a:t>there</a:t>
            </a:r>
            <a:r>
              <a:rPr spc="10" dirty="0">
                <a:latin typeface="Arial"/>
                <a:cs typeface="Arial"/>
              </a:rPr>
              <a:t> </a:t>
            </a:r>
            <a:r>
              <a:rPr dirty="0">
                <a:latin typeface="Arial"/>
                <a:cs typeface="Arial"/>
              </a:rPr>
              <a:t>are</a:t>
            </a:r>
            <a:r>
              <a:rPr spc="15" dirty="0">
                <a:latin typeface="Arial"/>
                <a:cs typeface="Arial"/>
              </a:rPr>
              <a:t> </a:t>
            </a:r>
            <a:r>
              <a:rPr dirty="0">
                <a:latin typeface="Arial"/>
                <a:cs typeface="Arial"/>
              </a:rPr>
              <a:t>several</a:t>
            </a:r>
            <a:r>
              <a:rPr spc="15" dirty="0">
                <a:latin typeface="Arial"/>
                <a:cs typeface="Arial"/>
              </a:rPr>
              <a:t> </a:t>
            </a:r>
            <a:r>
              <a:rPr spc="125" dirty="0">
                <a:latin typeface="Arial"/>
                <a:cs typeface="Arial"/>
              </a:rPr>
              <a:t>different</a:t>
            </a:r>
            <a:r>
              <a:rPr spc="10" dirty="0">
                <a:latin typeface="Arial"/>
                <a:cs typeface="Arial"/>
              </a:rPr>
              <a:t> </a:t>
            </a:r>
            <a:r>
              <a:rPr dirty="0">
                <a:latin typeface="Arial"/>
                <a:cs typeface="Arial"/>
              </a:rPr>
              <a:t>cases</a:t>
            </a:r>
            <a:r>
              <a:rPr spc="15" dirty="0">
                <a:latin typeface="Arial"/>
                <a:cs typeface="Arial"/>
              </a:rPr>
              <a:t> </a:t>
            </a:r>
            <a:r>
              <a:rPr spc="95" dirty="0">
                <a:latin typeface="Arial"/>
                <a:cs typeface="Arial"/>
              </a:rPr>
              <a:t>where</a:t>
            </a:r>
            <a:r>
              <a:rPr spc="10" dirty="0">
                <a:latin typeface="Arial"/>
                <a:cs typeface="Arial"/>
              </a:rPr>
              <a:t> </a:t>
            </a:r>
            <a:r>
              <a:rPr spc="110" dirty="0">
                <a:latin typeface="Arial"/>
                <a:cs typeface="Arial"/>
              </a:rPr>
              <a:t>the </a:t>
            </a:r>
            <a:r>
              <a:rPr spc="125" dirty="0">
                <a:latin typeface="Arial"/>
                <a:cs typeface="Arial"/>
              </a:rPr>
              <a:t>booster</a:t>
            </a:r>
            <a:r>
              <a:rPr spc="-25" dirty="0">
                <a:latin typeface="Arial"/>
                <a:cs typeface="Arial"/>
              </a:rPr>
              <a:t> </a:t>
            </a:r>
            <a:r>
              <a:rPr spc="180" dirty="0">
                <a:latin typeface="Arial"/>
                <a:cs typeface="Arial"/>
              </a:rPr>
              <a:t>did</a:t>
            </a:r>
            <a:r>
              <a:rPr spc="-25" dirty="0">
                <a:latin typeface="Arial"/>
                <a:cs typeface="Arial"/>
              </a:rPr>
              <a:t> </a:t>
            </a:r>
            <a:r>
              <a:rPr spc="160" dirty="0">
                <a:latin typeface="Arial"/>
                <a:cs typeface="Arial"/>
              </a:rPr>
              <a:t>not</a:t>
            </a:r>
            <a:r>
              <a:rPr spc="-25" dirty="0">
                <a:latin typeface="Arial"/>
                <a:cs typeface="Arial"/>
              </a:rPr>
              <a:t> </a:t>
            </a:r>
            <a:r>
              <a:rPr spc="95" dirty="0">
                <a:latin typeface="Arial"/>
                <a:cs typeface="Arial"/>
              </a:rPr>
              <a:t>land</a:t>
            </a:r>
            <a:r>
              <a:rPr spc="-25" dirty="0">
                <a:latin typeface="Arial"/>
                <a:cs typeface="Arial"/>
              </a:rPr>
              <a:t> </a:t>
            </a:r>
            <a:r>
              <a:rPr spc="60" dirty="0">
                <a:latin typeface="Arial"/>
                <a:cs typeface="Arial"/>
              </a:rPr>
              <a:t>successfully.</a:t>
            </a:r>
            <a:r>
              <a:rPr spc="-20" dirty="0">
                <a:latin typeface="Arial"/>
                <a:cs typeface="Arial"/>
              </a:rPr>
              <a:t> </a:t>
            </a:r>
            <a:r>
              <a:rPr spc="95" dirty="0">
                <a:latin typeface="Arial"/>
                <a:cs typeface="Arial"/>
              </a:rPr>
              <a:t>Sometimes</a:t>
            </a:r>
            <a:r>
              <a:rPr spc="-25" dirty="0">
                <a:latin typeface="Arial"/>
                <a:cs typeface="Arial"/>
              </a:rPr>
              <a:t> </a:t>
            </a:r>
            <a:r>
              <a:rPr dirty="0">
                <a:latin typeface="Arial"/>
                <a:cs typeface="Arial"/>
              </a:rPr>
              <a:t>a</a:t>
            </a:r>
            <a:r>
              <a:rPr spc="-25" dirty="0">
                <a:latin typeface="Arial"/>
                <a:cs typeface="Arial"/>
              </a:rPr>
              <a:t> </a:t>
            </a:r>
            <a:r>
              <a:rPr spc="120" dirty="0">
                <a:latin typeface="Arial"/>
                <a:cs typeface="Arial"/>
              </a:rPr>
              <a:t>landing</a:t>
            </a:r>
            <a:r>
              <a:rPr spc="-25" dirty="0">
                <a:latin typeface="Arial"/>
                <a:cs typeface="Arial"/>
              </a:rPr>
              <a:t> was </a:t>
            </a:r>
            <a:r>
              <a:rPr spc="145" dirty="0">
                <a:latin typeface="Arial"/>
                <a:cs typeface="Arial"/>
              </a:rPr>
              <a:t>attempted</a:t>
            </a:r>
            <a:r>
              <a:rPr spc="-20" dirty="0">
                <a:latin typeface="Arial"/>
                <a:cs typeface="Arial"/>
              </a:rPr>
              <a:t> </a:t>
            </a:r>
            <a:r>
              <a:rPr spc="190" dirty="0">
                <a:latin typeface="Arial"/>
                <a:cs typeface="Arial"/>
              </a:rPr>
              <a:t>but</a:t>
            </a:r>
            <a:r>
              <a:rPr spc="-20" dirty="0">
                <a:latin typeface="Arial"/>
                <a:cs typeface="Arial"/>
              </a:rPr>
              <a:t> </a:t>
            </a:r>
            <a:r>
              <a:rPr spc="100" dirty="0">
                <a:latin typeface="Arial"/>
                <a:cs typeface="Arial"/>
              </a:rPr>
              <a:t>failed</a:t>
            </a:r>
            <a:r>
              <a:rPr spc="-15" dirty="0">
                <a:latin typeface="Arial"/>
                <a:cs typeface="Arial"/>
              </a:rPr>
              <a:t> </a:t>
            </a:r>
            <a:r>
              <a:rPr spc="130" dirty="0">
                <a:latin typeface="Arial"/>
                <a:cs typeface="Arial"/>
              </a:rPr>
              <a:t>due</a:t>
            </a:r>
            <a:r>
              <a:rPr spc="-20" dirty="0">
                <a:latin typeface="Arial"/>
                <a:cs typeface="Arial"/>
              </a:rPr>
              <a:t> </a:t>
            </a:r>
            <a:r>
              <a:rPr spc="180" dirty="0">
                <a:latin typeface="Arial"/>
                <a:cs typeface="Arial"/>
              </a:rPr>
              <a:t>to</a:t>
            </a:r>
            <a:r>
              <a:rPr spc="-20" dirty="0">
                <a:latin typeface="Arial"/>
                <a:cs typeface="Arial"/>
              </a:rPr>
              <a:t> </a:t>
            </a:r>
            <a:r>
              <a:rPr dirty="0">
                <a:latin typeface="Arial"/>
                <a:cs typeface="Arial"/>
              </a:rPr>
              <a:t>an</a:t>
            </a:r>
            <a:r>
              <a:rPr spc="-15" dirty="0">
                <a:latin typeface="Arial"/>
                <a:cs typeface="Arial"/>
              </a:rPr>
              <a:t> </a:t>
            </a:r>
            <a:r>
              <a:rPr spc="130" dirty="0">
                <a:latin typeface="Arial"/>
                <a:cs typeface="Arial"/>
              </a:rPr>
              <a:t>accident;</a:t>
            </a:r>
            <a:r>
              <a:rPr spc="-20" dirty="0">
                <a:latin typeface="Arial"/>
                <a:cs typeface="Arial"/>
              </a:rPr>
              <a:t> </a:t>
            </a:r>
            <a:r>
              <a:rPr spc="125" dirty="0">
                <a:latin typeface="Arial"/>
                <a:cs typeface="Arial"/>
              </a:rPr>
              <a:t>for</a:t>
            </a:r>
            <a:r>
              <a:rPr spc="-20" dirty="0">
                <a:latin typeface="Arial"/>
                <a:cs typeface="Arial"/>
              </a:rPr>
              <a:t> </a:t>
            </a:r>
            <a:r>
              <a:rPr spc="80" dirty="0">
                <a:latin typeface="Arial"/>
                <a:cs typeface="Arial"/>
              </a:rPr>
              <a:t>example,</a:t>
            </a:r>
            <a:r>
              <a:rPr spc="-15" dirty="0">
                <a:latin typeface="Arial"/>
                <a:cs typeface="Arial"/>
              </a:rPr>
              <a:t> </a:t>
            </a:r>
            <a:r>
              <a:rPr spc="-20" dirty="0">
                <a:latin typeface="Arial"/>
                <a:cs typeface="Arial"/>
              </a:rPr>
              <a:t>True </a:t>
            </a:r>
            <a:r>
              <a:rPr spc="85" dirty="0">
                <a:latin typeface="Arial"/>
                <a:cs typeface="Arial"/>
              </a:rPr>
              <a:t>Ocean</a:t>
            </a:r>
            <a:r>
              <a:rPr spc="-15" dirty="0">
                <a:latin typeface="Arial"/>
                <a:cs typeface="Arial"/>
              </a:rPr>
              <a:t> </a:t>
            </a:r>
            <a:r>
              <a:rPr spc="60" dirty="0">
                <a:latin typeface="Arial"/>
                <a:cs typeface="Arial"/>
              </a:rPr>
              <a:t>means</a:t>
            </a:r>
            <a:r>
              <a:rPr spc="-15" dirty="0">
                <a:latin typeface="Arial"/>
                <a:cs typeface="Arial"/>
              </a:rPr>
              <a:t> </a:t>
            </a:r>
            <a:r>
              <a:rPr spc="135" dirty="0">
                <a:latin typeface="Arial"/>
                <a:cs typeface="Arial"/>
              </a:rPr>
              <a:t>the</a:t>
            </a:r>
            <a:r>
              <a:rPr spc="-15" dirty="0">
                <a:latin typeface="Arial"/>
                <a:cs typeface="Arial"/>
              </a:rPr>
              <a:t> </a:t>
            </a:r>
            <a:r>
              <a:rPr spc="85" dirty="0">
                <a:latin typeface="Arial"/>
                <a:cs typeface="Arial"/>
              </a:rPr>
              <a:t>mission</a:t>
            </a:r>
            <a:r>
              <a:rPr spc="-15" dirty="0">
                <a:latin typeface="Arial"/>
                <a:cs typeface="Arial"/>
              </a:rPr>
              <a:t> </a:t>
            </a:r>
            <a:r>
              <a:rPr spc="160" dirty="0">
                <a:latin typeface="Arial"/>
                <a:cs typeface="Arial"/>
              </a:rPr>
              <a:t>outcome</a:t>
            </a:r>
            <a:r>
              <a:rPr spc="-15" dirty="0">
                <a:latin typeface="Arial"/>
                <a:cs typeface="Arial"/>
              </a:rPr>
              <a:t> </a:t>
            </a:r>
            <a:r>
              <a:rPr dirty="0">
                <a:latin typeface="Arial"/>
                <a:cs typeface="Arial"/>
              </a:rPr>
              <a:t>was</a:t>
            </a:r>
            <a:r>
              <a:rPr spc="-15" dirty="0">
                <a:latin typeface="Arial"/>
                <a:cs typeface="Arial"/>
              </a:rPr>
              <a:t> </a:t>
            </a:r>
            <a:r>
              <a:rPr spc="85" dirty="0">
                <a:latin typeface="Arial"/>
                <a:cs typeface="Arial"/>
              </a:rPr>
              <a:t>successfully</a:t>
            </a:r>
            <a:r>
              <a:rPr spc="-15" dirty="0">
                <a:latin typeface="Arial"/>
                <a:cs typeface="Arial"/>
              </a:rPr>
              <a:t> </a:t>
            </a:r>
            <a:r>
              <a:rPr spc="105" dirty="0">
                <a:latin typeface="Arial"/>
                <a:cs typeface="Arial"/>
              </a:rPr>
              <a:t>landed </a:t>
            </a:r>
            <a:r>
              <a:rPr spc="180" dirty="0">
                <a:latin typeface="Arial"/>
                <a:cs typeface="Arial"/>
              </a:rPr>
              <a:t>to</a:t>
            </a:r>
            <a:r>
              <a:rPr spc="-45" dirty="0">
                <a:latin typeface="Arial"/>
                <a:cs typeface="Arial"/>
              </a:rPr>
              <a:t> </a:t>
            </a:r>
            <a:r>
              <a:rPr dirty="0">
                <a:latin typeface="Arial"/>
                <a:cs typeface="Arial"/>
              </a:rPr>
              <a:t>a</a:t>
            </a:r>
            <a:r>
              <a:rPr spc="-45" dirty="0">
                <a:latin typeface="Arial"/>
                <a:cs typeface="Arial"/>
              </a:rPr>
              <a:t> </a:t>
            </a:r>
            <a:r>
              <a:rPr spc="114" dirty="0">
                <a:latin typeface="Arial"/>
                <a:cs typeface="Arial"/>
              </a:rPr>
              <a:t>specific</a:t>
            </a:r>
            <a:r>
              <a:rPr spc="-45" dirty="0">
                <a:latin typeface="Arial"/>
                <a:cs typeface="Arial"/>
              </a:rPr>
              <a:t> </a:t>
            </a:r>
            <a:r>
              <a:rPr spc="120" dirty="0">
                <a:latin typeface="Arial"/>
                <a:cs typeface="Arial"/>
              </a:rPr>
              <a:t>region</a:t>
            </a:r>
            <a:r>
              <a:rPr spc="-45" dirty="0">
                <a:latin typeface="Arial"/>
                <a:cs typeface="Arial"/>
              </a:rPr>
              <a:t> </a:t>
            </a:r>
            <a:r>
              <a:rPr spc="170" dirty="0">
                <a:latin typeface="Arial"/>
                <a:cs typeface="Arial"/>
              </a:rPr>
              <a:t>of</a:t>
            </a:r>
            <a:r>
              <a:rPr spc="-45" dirty="0">
                <a:latin typeface="Arial"/>
                <a:cs typeface="Arial"/>
              </a:rPr>
              <a:t> </a:t>
            </a:r>
            <a:r>
              <a:rPr spc="135" dirty="0">
                <a:latin typeface="Arial"/>
                <a:cs typeface="Arial"/>
              </a:rPr>
              <a:t>the</a:t>
            </a:r>
            <a:r>
              <a:rPr spc="-45" dirty="0">
                <a:latin typeface="Arial"/>
                <a:cs typeface="Arial"/>
              </a:rPr>
              <a:t> </a:t>
            </a:r>
            <a:r>
              <a:rPr spc="95" dirty="0">
                <a:latin typeface="Arial"/>
                <a:cs typeface="Arial"/>
              </a:rPr>
              <a:t>ocean</a:t>
            </a:r>
            <a:r>
              <a:rPr spc="-45" dirty="0">
                <a:latin typeface="Arial"/>
                <a:cs typeface="Arial"/>
              </a:rPr>
              <a:t> </a:t>
            </a:r>
            <a:r>
              <a:rPr spc="120" dirty="0">
                <a:latin typeface="Arial"/>
                <a:cs typeface="Arial"/>
              </a:rPr>
              <a:t>while</a:t>
            </a:r>
            <a:r>
              <a:rPr spc="-40" dirty="0">
                <a:latin typeface="Arial"/>
                <a:cs typeface="Arial"/>
              </a:rPr>
              <a:t> </a:t>
            </a:r>
            <a:r>
              <a:rPr spc="-10" dirty="0">
                <a:latin typeface="Arial"/>
                <a:cs typeface="Arial"/>
              </a:rPr>
              <a:t>False</a:t>
            </a:r>
            <a:r>
              <a:rPr spc="-45" dirty="0">
                <a:latin typeface="Arial"/>
                <a:cs typeface="Arial"/>
              </a:rPr>
              <a:t> </a:t>
            </a:r>
            <a:r>
              <a:rPr spc="85" dirty="0">
                <a:latin typeface="Arial"/>
                <a:cs typeface="Arial"/>
              </a:rPr>
              <a:t>Ocean</a:t>
            </a:r>
            <a:r>
              <a:rPr spc="-45" dirty="0">
                <a:latin typeface="Arial"/>
                <a:cs typeface="Arial"/>
              </a:rPr>
              <a:t> </a:t>
            </a:r>
            <a:r>
              <a:rPr spc="50" dirty="0">
                <a:latin typeface="Arial"/>
                <a:cs typeface="Arial"/>
              </a:rPr>
              <a:t>means </a:t>
            </a:r>
            <a:r>
              <a:rPr spc="135" dirty="0">
                <a:latin typeface="Arial"/>
                <a:cs typeface="Arial"/>
              </a:rPr>
              <a:t>the</a:t>
            </a:r>
            <a:r>
              <a:rPr spc="-25" dirty="0">
                <a:latin typeface="Arial"/>
                <a:cs typeface="Arial"/>
              </a:rPr>
              <a:t> </a:t>
            </a:r>
            <a:r>
              <a:rPr spc="85" dirty="0">
                <a:latin typeface="Arial"/>
                <a:cs typeface="Arial"/>
              </a:rPr>
              <a:t>mission</a:t>
            </a:r>
            <a:r>
              <a:rPr spc="-25" dirty="0">
                <a:latin typeface="Arial"/>
                <a:cs typeface="Arial"/>
              </a:rPr>
              <a:t> </a:t>
            </a:r>
            <a:r>
              <a:rPr spc="160" dirty="0">
                <a:latin typeface="Arial"/>
                <a:cs typeface="Arial"/>
              </a:rPr>
              <a:t>outcome</a:t>
            </a:r>
            <a:r>
              <a:rPr spc="-20" dirty="0">
                <a:latin typeface="Arial"/>
                <a:cs typeface="Arial"/>
              </a:rPr>
              <a:t> </a:t>
            </a:r>
            <a:r>
              <a:rPr dirty="0">
                <a:latin typeface="Arial"/>
                <a:cs typeface="Arial"/>
              </a:rPr>
              <a:t>was</a:t>
            </a:r>
            <a:r>
              <a:rPr spc="-25" dirty="0">
                <a:latin typeface="Arial"/>
                <a:cs typeface="Arial"/>
              </a:rPr>
              <a:t> </a:t>
            </a:r>
            <a:r>
              <a:rPr spc="90" dirty="0">
                <a:latin typeface="Arial"/>
                <a:cs typeface="Arial"/>
              </a:rPr>
              <a:t>unsuccessfully</a:t>
            </a:r>
            <a:r>
              <a:rPr spc="-20" dirty="0">
                <a:latin typeface="Arial"/>
                <a:cs typeface="Arial"/>
              </a:rPr>
              <a:t> </a:t>
            </a:r>
            <a:r>
              <a:rPr spc="114" dirty="0">
                <a:latin typeface="Arial"/>
                <a:cs typeface="Arial"/>
              </a:rPr>
              <a:t>landed</a:t>
            </a:r>
            <a:r>
              <a:rPr spc="-25" dirty="0">
                <a:latin typeface="Arial"/>
                <a:cs typeface="Arial"/>
              </a:rPr>
              <a:t> </a:t>
            </a:r>
            <a:r>
              <a:rPr spc="180" dirty="0">
                <a:latin typeface="Arial"/>
                <a:cs typeface="Arial"/>
              </a:rPr>
              <a:t>to</a:t>
            </a:r>
            <a:r>
              <a:rPr spc="-25" dirty="0">
                <a:latin typeface="Arial"/>
                <a:cs typeface="Arial"/>
              </a:rPr>
              <a:t> </a:t>
            </a:r>
            <a:r>
              <a:rPr dirty="0">
                <a:latin typeface="Arial"/>
                <a:cs typeface="Arial"/>
              </a:rPr>
              <a:t>a</a:t>
            </a:r>
            <a:r>
              <a:rPr spc="-20" dirty="0">
                <a:latin typeface="Arial"/>
                <a:cs typeface="Arial"/>
              </a:rPr>
              <a:t> </a:t>
            </a:r>
            <a:r>
              <a:rPr spc="95" dirty="0">
                <a:latin typeface="Arial"/>
                <a:cs typeface="Arial"/>
              </a:rPr>
              <a:t>specific </a:t>
            </a:r>
            <a:r>
              <a:rPr spc="120" dirty="0">
                <a:latin typeface="Arial"/>
                <a:cs typeface="Arial"/>
              </a:rPr>
              <a:t>region</a:t>
            </a:r>
            <a:r>
              <a:rPr spc="-25" dirty="0">
                <a:latin typeface="Arial"/>
                <a:cs typeface="Arial"/>
              </a:rPr>
              <a:t> </a:t>
            </a:r>
            <a:r>
              <a:rPr spc="170" dirty="0">
                <a:latin typeface="Arial"/>
                <a:cs typeface="Arial"/>
              </a:rPr>
              <a:t>of</a:t>
            </a:r>
            <a:r>
              <a:rPr spc="-25" dirty="0">
                <a:latin typeface="Arial"/>
                <a:cs typeface="Arial"/>
              </a:rPr>
              <a:t> </a:t>
            </a:r>
            <a:r>
              <a:rPr spc="135" dirty="0">
                <a:latin typeface="Arial"/>
                <a:cs typeface="Arial"/>
              </a:rPr>
              <a:t>the</a:t>
            </a:r>
            <a:r>
              <a:rPr spc="-20" dirty="0">
                <a:latin typeface="Arial"/>
                <a:cs typeface="Arial"/>
              </a:rPr>
              <a:t> </a:t>
            </a:r>
            <a:r>
              <a:rPr spc="75" dirty="0">
                <a:latin typeface="Arial"/>
                <a:cs typeface="Arial"/>
              </a:rPr>
              <a:t>ocean.</a:t>
            </a:r>
            <a:r>
              <a:rPr spc="-25" dirty="0">
                <a:latin typeface="Arial"/>
                <a:cs typeface="Arial"/>
              </a:rPr>
              <a:t> </a:t>
            </a:r>
            <a:r>
              <a:rPr dirty="0">
                <a:latin typeface="Arial"/>
                <a:cs typeface="Arial"/>
              </a:rPr>
              <a:t>True</a:t>
            </a:r>
            <a:r>
              <a:rPr spc="-20" dirty="0">
                <a:latin typeface="Arial"/>
                <a:cs typeface="Arial"/>
              </a:rPr>
              <a:t> </a:t>
            </a:r>
            <a:r>
              <a:rPr spc="-175" dirty="0">
                <a:latin typeface="Arial"/>
                <a:cs typeface="Arial"/>
              </a:rPr>
              <a:t>RTLS</a:t>
            </a:r>
            <a:r>
              <a:rPr spc="-25" dirty="0">
                <a:latin typeface="Arial"/>
                <a:cs typeface="Arial"/>
              </a:rPr>
              <a:t> </a:t>
            </a:r>
            <a:r>
              <a:rPr spc="60" dirty="0">
                <a:latin typeface="Arial"/>
                <a:cs typeface="Arial"/>
              </a:rPr>
              <a:t>means</a:t>
            </a:r>
            <a:r>
              <a:rPr spc="-25" dirty="0">
                <a:latin typeface="Arial"/>
                <a:cs typeface="Arial"/>
              </a:rPr>
              <a:t> </a:t>
            </a:r>
            <a:r>
              <a:rPr spc="135" dirty="0">
                <a:latin typeface="Arial"/>
                <a:cs typeface="Arial"/>
              </a:rPr>
              <a:t>the</a:t>
            </a:r>
            <a:r>
              <a:rPr spc="-20" dirty="0">
                <a:latin typeface="Arial"/>
                <a:cs typeface="Arial"/>
              </a:rPr>
              <a:t> </a:t>
            </a:r>
            <a:r>
              <a:rPr spc="85" dirty="0">
                <a:latin typeface="Arial"/>
                <a:cs typeface="Arial"/>
              </a:rPr>
              <a:t>mission</a:t>
            </a:r>
            <a:r>
              <a:rPr spc="-25" dirty="0">
                <a:latin typeface="Arial"/>
                <a:cs typeface="Arial"/>
              </a:rPr>
              <a:t> </a:t>
            </a:r>
            <a:r>
              <a:rPr spc="150" dirty="0">
                <a:latin typeface="Arial"/>
                <a:cs typeface="Arial"/>
              </a:rPr>
              <a:t>outcome </a:t>
            </a:r>
            <a:r>
              <a:rPr dirty="0">
                <a:latin typeface="Arial"/>
                <a:cs typeface="Arial"/>
              </a:rPr>
              <a:t>was</a:t>
            </a:r>
            <a:r>
              <a:rPr spc="-40" dirty="0">
                <a:latin typeface="Arial"/>
                <a:cs typeface="Arial"/>
              </a:rPr>
              <a:t> </a:t>
            </a:r>
            <a:r>
              <a:rPr spc="85" dirty="0">
                <a:latin typeface="Arial"/>
                <a:cs typeface="Arial"/>
              </a:rPr>
              <a:t>successfully</a:t>
            </a:r>
            <a:r>
              <a:rPr spc="-35" dirty="0">
                <a:latin typeface="Arial"/>
                <a:cs typeface="Arial"/>
              </a:rPr>
              <a:t> </a:t>
            </a:r>
            <a:r>
              <a:rPr spc="114" dirty="0">
                <a:latin typeface="Arial"/>
                <a:cs typeface="Arial"/>
              </a:rPr>
              <a:t>landed</a:t>
            </a:r>
            <a:r>
              <a:rPr spc="-35" dirty="0">
                <a:latin typeface="Arial"/>
                <a:cs typeface="Arial"/>
              </a:rPr>
              <a:t> </a:t>
            </a:r>
            <a:r>
              <a:rPr spc="180" dirty="0">
                <a:latin typeface="Arial"/>
                <a:cs typeface="Arial"/>
              </a:rPr>
              <a:t>to</a:t>
            </a:r>
            <a:r>
              <a:rPr spc="-35" dirty="0">
                <a:latin typeface="Arial"/>
                <a:cs typeface="Arial"/>
              </a:rPr>
              <a:t> </a:t>
            </a:r>
            <a:r>
              <a:rPr dirty="0">
                <a:latin typeface="Arial"/>
                <a:cs typeface="Arial"/>
              </a:rPr>
              <a:t>a</a:t>
            </a:r>
            <a:r>
              <a:rPr spc="-35" dirty="0">
                <a:latin typeface="Arial"/>
                <a:cs typeface="Arial"/>
              </a:rPr>
              <a:t> </a:t>
            </a:r>
            <a:r>
              <a:rPr spc="145" dirty="0">
                <a:latin typeface="Arial"/>
                <a:cs typeface="Arial"/>
              </a:rPr>
              <a:t>ground</a:t>
            </a:r>
            <a:r>
              <a:rPr spc="-35" dirty="0">
                <a:latin typeface="Arial"/>
                <a:cs typeface="Arial"/>
              </a:rPr>
              <a:t> </a:t>
            </a:r>
            <a:r>
              <a:rPr spc="130" dirty="0">
                <a:latin typeface="Arial"/>
                <a:cs typeface="Arial"/>
              </a:rPr>
              <a:t>pad</a:t>
            </a:r>
            <a:r>
              <a:rPr spc="-40" dirty="0">
                <a:latin typeface="Arial"/>
                <a:cs typeface="Arial"/>
              </a:rPr>
              <a:t> </a:t>
            </a:r>
            <a:r>
              <a:rPr spc="-10" dirty="0">
                <a:latin typeface="Arial"/>
                <a:cs typeface="Arial"/>
              </a:rPr>
              <a:t>False</a:t>
            </a:r>
            <a:r>
              <a:rPr spc="-35" dirty="0">
                <a:latin typeface="Arial"/>
                <a:cs typeface="Arial"/>
              </a:rPr>
              <a:t> </a:t>
            </a:r>
            <a:r>
              <a:rPr spc="-175" dirty="0">
                <a:latin typeface="Arial"/>
                <a:cs typeface="Arial"/>
              </a:rPr>
              <a:t>RTLS</a:t>
            </a:r>
            <a:r>
              <a:rPr spc="-35" dirty="0">
                <a:latin typeface="Arial"/>
                <a:cs typeface="Arial"/>
              </a:rPr>
              <a:t> </a:t>
            </a:r>
            <a:r>
              <a:rPr spc="50" dirty="0">
                <a:latin typeface="Arial"/>
                <a:cs typeface="Arial"/>
              </a:rPr>
              <a:t>means </a:t>
            </a:r>
            <a:r>
              <a:rPr spc="135" dirty="0">
                <a:latin typeface="Arial"/>
                <a:cs typeface="Arial"/>
              </a:rPr>
              <a:t>the</a:t>
            </a:r>
            <a:r>
              <a:rPr spc="-25" dirty="0">
                <a:latin typeface="Arial"/>
                <a:cs typeface="Arial"/>
              </a:rPr>
              <a:t> </a:t>
            </a:r>
            <a:r>
              <a:rPr spc="85" dirty="0">
                <a:latin typeface="Arial"/>
                <a:cs typeface="Arial"/>
              </a:rPr>
              <a:t>mission</a:t>
            </a:r>
            <a:r>
              <a:rPr spc="-25" dirty="0">
                <a:latin typeface="Arial"/>
                <a:cs typeface="Arial"/>
              </a:rPr>
              <a:t> </a:t>
            </a:r>
            <a:r>
              <a:rPr spc="160" dirty="0">
                <a:latin typeface="Arial"/>
                <a:cs typeface="Arial"/>
              </a:rPr>
              <a:t>outcome</a:t>
            </a:r>
            <a:r>
              <a:rPr spc="-20" dirty="0">
                <a:latin typeface="Arial"/>
                <a:cs typeface="Arial"/>
              </a:rPr>
              <a:t> </a:t>
            </a:r>
            <a:r>
              <a:rPr dirty="0">
                <a:latin typeface="Arial"/>
                <a:cs typeface="Arial"/>
              </a:rPr>
              <a:t>was</a:t>
            </a:r>
            <a:r>
              <a:rPr spc="-25" dirty="0">
                <a:latin typeface="Arial"/>
                <a:cs typeface="Arial"/>
              </a:rPr>
              <a:t> </a:t>
            </a:r>
            <a:r>
              <a:rPr spc="90" dirty="0">
                <a:latin typeface="Arial"/>
                <a:cs typeface="Arial"/>
              </a:rPr>
              <a:t>unsuccessfully</a:t>
            </a:r>
            <a:r>
              <a:rPr spc="-20" dirty="0">
                <a:latin typeface="Arial"/>
                <a:cs typeface="Arial"/>
              </a:rPr>
              <a:t> </a:t>
            </a:r>
            <a:r>
              <a:rPr spc="114" dirty="0">
                <a:latin typeface="Arial"/>
                <a:cs typeface="Arial"/>
              </a:rPr>
              <a:t>landed</a:t>
            </a:r>
            <a:r>
              <a:rPr spc="-25" dirty="0">
                <a:latin typeface="Arial"/>
                <a:cs typeface="Arial"/>
              </a:rPr>
              <a:t> </a:t>
            </a:r>
            <a:r>
              <a:rPr spc="180" dirty="0">
                <a:latin typeface="Arial"/>
                <a:cs typeface="Arial"/>
              </a:rPr>
              <a:t>to</a:t>
            </a:r>
            <a:r>
              <a:rPr spc="-25" dirty="0">
                <a:latin typeface="Arial"/>
                <a:cs typeface="Arial"/>
              </a:rPr>
              <a:t> </a:t>
            </a:r>
            <a:r>
              <a:rPr dirty="0">
                <a:latin typeface="Arial"/>
                <a:cs typeface="Arial"/>
              </a:rPr>
              <a:t>a</a:t>
            </a:r>
            <a:r>
              <a:rPr spc="-20" dirty="0">
                <a:latin typeface="Arial"/>
                <a:cs typeface="Arial"/>
              </a:rPr>
              <a:t> </a:t>
            </a:r>
            <a:r>
              <a:rPr spc="135" dirty="0">
                <a:latin typeface="Arial"/>
                <a:cs typeface="Arial"/>
              </a:rPr>
              <a:t>ground </a:t>
            </a:r>
            <a:r>
              <a:rPr dirty="0">
                <a:latin typeface="Arial"/>
                <a:cs typeface="Arial"/>
              </a:rPr>
              <a:t>pad.True</a:t>
            </a:r>
            <a:r>
              <a:rPr spc="-25" dirty="0">
                <a:latin typeface="Arial"/>
                <a:cs typeface="Arial"/>
              </a:rPr>
              <a:t> </a:t>
            </a:r>
            <a:r>
              <a:rPr spc="-60" dirty="0">
                <a:latin typeface="Arial"/>
                <a:cs typeface="Arial"/>
              </a:rPr>
              <a:t>ASDS</a:t>
            </a:r>
            <a:r>
              <a:rPr spc="-25" dirty="0">
                <a:latin typeface="Arial"/>
                <a:cs typeface="Arial"/>
              </a:rPr>
              <a:t> </a:t>
            </a:r>
            <a:r>
              <a:rPr spc="60" dirty="0">
                <a:latin typeface="Arial"/>
                <a:cs typeface="Arial"/>
              </a:rPr>
              <a:t>means</a:t>
            </a:r>
            <a:r>
              <a:rPr spc="-20" dirty="0">
                <a:latin typeface="Arial"/>
                <a:cs typeface="Arial"/>
              </a:rPr>
              <a:t> </a:t>
            </a:r>
            <a:r>
              <a:rPr spc="135" dirty="0">
                <a:latin typeface="Arial"/>
                <a:cs typeface="Arial"/>
              </a:rPr>
              <a:t>the</a:t>
            </a:r>
            <a:r>
              <a:rPr spc="-25" dirty="0">
                <a:latin typeface="Arial"/>
                <a:cs typeface="Arial"/>
              </a:rPr>
              <a:t> </a:t>
            </a:r>
            <a:r>
              <a:rPr spc="85" dirty="0">
                <a:latin typeface="Arial"/>
                <a:cs typeface="Arial"/>
              </a:rPr>
              <a:t>mission</a:t>
            </a:r>
            <a:r>
              <a:rPr spc="-20" dirty="0">
                <a:latin typeface="Arial"/>
                <a:cs typeface="Arial"/>
              </a:rPr>
              <a:t> </a:t>
            </a:r>
            <a:r>
              <a:rPr spc="160" dirty="0">
                <a:latin typeface="Arial"/>
                <a:cs typeface="Arial"/>
              </a:rPr>
              <a:t>outcome</a:t>
            </a:r>
            <a:r>
              <a:rPr spc="-25" dirty="0">
                <a:latin typeface="Arial"/>
                <a:cs typeface="Arial"/>
              </a:rPr>
              <a:t> </a:t>
            </a:r>
            <a:r>
              <a:rPr dirty="0">
                <a:latin typeface="Arial"/>
                <a:cs typeface="Arial"/>
              </a:rPr>
              <a:t>was</a:t>
            </a:r>
            <a:r>
              <a:rPr spc="-20" dirty="0">
                <a:latin typeface="Arial"/>
                <a:cs typeface="Arial"/>
              </a:rPr>
              <a:t> </a:t>
            </a:r>
            <a:r>
              <a:rPr spc="75" dirty="0">
                <a:latin typeface="Arial"/>
                <a:cs typeface="Arial"/>
              </a:rPr>
              <a:t>successfully </a:t>
            </a:r>
            <a:r>
              <a:rPr spc="114" dirty="0">
                <a:latin typeface="Arial"/>
                <a:cs typeface="Arial"/>
              </a:rPr>
              <a:t>landed</a:t>
            </a:r>
            <a:r>
              <a:rPr spc="-60" dirty="0">
                <a:latin typeface="Arial"/>
                <a:cs typeface="Arial"/>
              </a:rPr>
              <a:t> </a:t>
            </a:r>
            <a:r>
              <a:rPr spc="130" dirty="0">
                <a:latin typeface="Arial"/>
                <a:cs typeface="Arial"/>
              </a:rPr>
              <a:t>on</a:t>
            </a:r>
            <a:r>
              <a:rPr spc="-60" dirty="0">
                <a:latin typeface="Arial"/>
                <a:cs typeface="Arial"/>
              </a:rPr>
              <a:t> </a:t>
            </a:r>
            <a:r>
              <a:rPr dirty="0">
                <a:latin typeface="Arial"/>
                <a:cs typeface="Arial"/>
              </a:rPr>
              <a:t>a</a:t>
            </a:r>
            <a:r>
              <a:rPr spc="-60" dirty="0">
                <a:latin typeface="Arial"/>
                <a:cs typeface="Arial"/>
              </a:rPr>
              <a:t> </a:t>
            </a:r>
            <a:r>
              <a:rPr spc="114" dirty="0">
                <a:latin typeface="Arial"/>
                <a:cs typeface="Arial"/>
              </a:rPr>
              <a:t>drone</a:t>
            </a:r>
            <a:r>
              <a:rPr spc="-60" dirty="0">
                <a:latin typeface="Arial"/>
                <a:cs typeface="Arial"/>
              </a:rPr>
              <a:t> </a:t>
            </a:r>
            <a:r>
              <a:rPr spc="90" dirty="0">
                <a:latin typeface="Arial"/>
                <a:cs typeface="Arial"/>
              </a:rPr>
              <a:t>ship</a:t>
            </a:r>
            <a:r>
              <a:rPr spc="-60" dirty="0">
                <a:latin typeface="Arial"/>
                <a:cs typeface="Arial"/>
              </a:rPr>
              <a:t> </a:t>
            </a:r>
            <a:r>
              <a:rPr spc="-10" dirty="0">
                <a:latin typeface="Arial"/>
                <a:cs typeface="Arial"/>
              </a:rPr>
              <a:t>False</a:t>
            </a:r>
            <a:r>
              <a:rPr spc="-60" dirty="0">
                <a:latin typeface="Arial"/>
                <a:cs typeface="Arial"/>
              </a:rPr>
              <a:t> ASDS </a:t>
            </a:r>
            <a:r>
              <a:rPr spc="60" dirty="0">
                <a:latin typeface="Arial"/>
                <a:cs typeface="Arial"/>
              </a:rPr>
              <a:t>means</a:t>
            </a:r>
            <a:r>
              <a:rPr spc="-60" dirty="0">
                <a:latin typeface="Arial"/>
                <a:cs typeface="Arial"/>
              </a:rPr>
              <a:t> </a:t>
            </a:r>
            <a:r>
              <a:rPr spc="135" dirty="0">
                <a:latin typeface="Arial"/>
                <a:cs typeface="Arial"/>
              </a:rPr>
              <a:t>the</a:t>
            </a:r>
            <a:r>
              <a:rPr spc="-60" dirty="0">
                <a:latin typeface="Arial"/>
                <a:cs typeface="Arial"/>
              </a:rPr>
              <a:t> </a:t>
            </a:r>
            <a:r>
              <a:rPr spc="75" dirty="0">
                <a:latin typeface="Arial"/>
                <a:cs typeface="Arial"/>
              </a:rPr>
              <a:t>mission </a:t>
            </a:r>
            <a:r>
              <a:rPr spc="160" dirty="0">
                <a:latin typeface="Arial"/>
                <a:cs typeface="Arial"/>
              </a:rPr>
              <a:t>outcome</a:t>
            </a:r>
            <a:r>
              <a:rPr spc="-25" dirty="0">
                <a:latin typeface="Arial"/>
                <a:cs typeface="Arial"/>
              </a:rPr>
              <a:t> </a:t>
            </a:r>
            <a:r>
              <a:rPr dirty="0">
                <a:latin typeface="Arial"/>
                <a:cs typeface="Arial"/>
              </a:rPr>
              <a:t>was</a:t>
            </a:r>
            <a:r>
              <a:rPr spc="-20" dirty="0">
                <a:latin typeface="Arial"/>
                <a:cs typeface="Arial"/>
              </a:rPr>
              <a:t> </a:t>
            </a:r>
            <a:r>
              <a:rPr spc="90" dirty="0">
                <a:latin typeface="Arial"/>
                <a:cs typeface="Arial"/>
              </a:rPr>
              <a:t>unsuccessfully</a:t>
            </a:r>
            <a:r>
              <a:rPr spc="-20" dirty="0">
                <a:latin typeface="Arial"/>
                <a:cs typeface="Arial"/>
              </a:rPr>
              <a:t> </a:t>
            </a:r>
            <a:r>
              <a:rPr spc="114" dirty="0">
                <a:latin typeface="Arial"/>
                <a:cs typeface="Arial"/>
              </a:rPr>
              <a:t>landed</a:t>
            </a:r>
            <a:r>
              <a:rPr spc="-25" dirty="0">
                <a:latin typeface="Arial"/>
                <a:cs typeface="Arial"/>
              </a:rPr>
              <a:t> </a:t>
            </a:r>
            <a:r>
              <a:rPr spc="130" dirty="0">
                <a:latin typeface="Arial"/>
                <a:cs typeface="Arial"/>
              </a:rPr>
              <a:t>on</a:t>
            </a:r>
            <a:r>
              <a:rPr spc="-20" dirty="0">
                <a:latin typeface="Arial"/>
                <a:cs typeface="Arial"/>
              </a:rPr>
              <a:t> </a:t>
            </a:r>
            <a:r>
              <a:rPr dirty="0">
                <a:latin typeface="Arial"/>
                <a:cs typeface="Arial"/>
              </a:rPr>
              <a:t>a</a:t>
            </a:r>
            <a:r>
              <a:rPr spc="-20" dirty="0">
                <a:latin typeface="Arial"/>
                <a:cs typeface="Arial"/>
              </a:rPr>
              <a:t> </a:t>
            </a:r>
            <a:r>
              <a:rPr spc="114" dirty="0">
                <a:latin typeface="Arial"/>
                <a:cs typeface="Arial"/>
              </a:rPr>
              <a:t>drone</a:t>
            </a:r>
            <a:r>
              <a:rPr spc="-20" dirty="0">
                <a:latin typeface="Arial"/>
                <a:cs typeface="Arial"/>
              </a:rPr>
              <a:t> </a:t>
            </a:r>
            <a:r>
              <a:rPr spc="55" dirty="0">
                <a:latin typeface="Arial"/>
                <a:cs typeface="Arial"/>
              </a:rPr>
              <a:t>ship.</a:t>
            </a:r>
            <a:endParaRPr dirty="0">
              <a:latin typeface="Arial"/>
              <a:cs typeface="Arial"/>
            </a:endParaRPr>
          </a:p>
          <a:p>
            <a:pPr marL="12700" marR="958850" algn="just">
              <a:lnSpc>
                <a:spcPct val="111800"/>
              </a:lnSpc>
              <a:spcBef>
                <a:spcPts val="1990"/>
              </a:spcBef>
            </a:pPr>
            <a:r>
              <a:rPr dirty="0">
                <a:latin typeface="Arial"/>
                <a:cs typeface="Arial"/>
              </a:rPr>
              <a:t>We</a:t>
            </a:r>
            <a:r>
              <a:rPr spc="-20" dirty="0">
                <a:latin typeface="Arial"/>
                <a:cs typeface="Arial"/>
              </a:rPr>
              <a:t> </a:t>
            </a:r>
            <a:r>
              <a:rPr spc="95" dirty="0">
                <a:latin typeface="Arial"/>
                <a:cs typeface="Arial"/>
              </a:rPr>
              <a:t>mainly</a:t>
            </a:r>
            <a:r>
              <a:rPr spc="-20" dirty="0">
                <a:latin typeface="Arial"/>
                <a:cs typeface="Arial"/>
              </a:rPr>
              <a:t> </a:t>
            </a:r>
            <a:r>
              <a:rPr spc="125" dirty="0">
                <a:latin typeface="Arial"/>
                <a:cs typeface="Arial"/>
              </a:rPr>
              <a:t>convert</a:t>
            </a:r>
            <a:r>
              <a:rPr spc="-15" dirty="0">
                <a:latin typeface="Arial"/>
                <a:cs typeface="Arial"/>
              </a:rPr>
              <a:t> </a:t>
            </a:r>
            <a:r>
              <a:rPr spc="100" dirty="0">
                <a:latin typeface="Arial"/>
                <a:cs typeface="Arial"/>
              </a:rPr>
              <a:t>those</a:t>
            </a:r>
            <a:r>
              <a:rPr spc="-20" dirty="0">
                <a:latin typeface="Arial"/>
                <a:cs typeface="Arial"/>
              </a:rPr>
              <a:t> </a:t>
            </a:r>
            <a:r>
              <a:rPr spc="135" dirty="0">
                <a:latin typeface="Arial"/>
                <a:cs typeface="Arial"/>
              </a:rPr>
              <a:t>outcomes</a:t>
            </a:r>
            <a:r>
              <a:rPr spc="-15" dirty="0">
                <a:latin typeface="Arial"/>
                <a:cs typeface="Arial"/>
              </a:rPr>
              <a:t> </a:t>
            </a:r>
            <a:r>
              <a:rPr spc="150" dirty="0">
                <a:latin typeface="Arial"/>
                <a:cs typeface="Arial"/>
              </a:rPr>
              <a:t>into</a:t>
            </a:r>
            <a:r>
              <a:rPr spc="-20" dirty="0">
                <a:latin typeface="Arial"/>
                <a:cs typeface="Arial"/>
              </a:rPr>
              <a:t> </a:t>
            </a:r>
            <a:r>
              <a:rPr spc="55" dirty="0">
                <a:latin typeface="Arial"/>
                <a:cs typeface="Arial"/>
              </a:rPr>
              <a:t>Training</a:t>
            </a:r>
            <a:r>
              <a:rPr spc="-20" dirty="0">
                <a:latin typeface="Arial"/>
                <a:cs typeface="Arial"/>
              </a:rPr>
              <a:t> </a:t>
            </a:r>
            <a:r>
              <a:rPr dirty="0">
                <a:latin typeface="Arial"/>
                <a:cs typeface="Arial"/>
              </a:rPr>
              <a:t>Labels</a:t>
            </a:r>
            <a:r>
              <a:rPr spc="-15" dirty="0">
                <a:latin typeface="Arial"/>
                <a:cs typeface="Arial"/>
              </a:rPr>
              <a:t> </a:t>
            </a:r>
            <a:r>
              <a:rPr spc="135" dirty="0">
                <a:latin typeface="Arial"/>
                <a:cs typeface="Arial"/>
              </a:rPr>
              <a:t>with </a:t>
            </a:r>
            <a:r>
              <a:rPr dirty="0">
                <a:latin typeface="Arial"/>
                <a:cs typeface="Arial"/>
              </a:rPr>
              <a:t>“1”</a:t>
            </a:r>
            <a:r>
              <a:rPr spc="-20" dirty="0">
                <a:latin typeface="Arial"/>
                <a:cs typeface="Arial"/>
              </a:rPr>
              <a:t> </a:t>
            </a:r>
            <a:r>
              <a:rPr spc="60" dirty="0">
                <a:latin typeface="Arial"/>
                <a:cs typeface="Arial"/>
              </a:rPr>
              <a:t>means</a:t>
            </a:r>
            <a:r>
              <a:rPr spc="-20" dirty="0">
                <a:latin typeface="Arial"/>
                <a:cs typeface="Arial"/>
              </a:rPr>
              <a:t> </a:t>
            </a:r>
            <a:r>
              <a:rPr spc="135" dirty="0">
                <a:latin typeface="Arial"/>
                <a:cs typeface="Arial"/>
              </a:rPr>
              <a:t>the</a:t>
            </a:r>
            <a:r>
              <a:rPr spc="-20" dirty="0">
                <a:latin typeface="Arial"/>
                <a:cs typeface="Arial"/>
              </a:rPr>
              <a:t> </a:t>
            </a:r>
            <a:r>
              <a:rPr spc="125" dirty="0">
                <a:latin typeface="Arial"/>
                <a:cs typeface="Arial"/>
              </a:rPr>
              <a:t>booster</a:t>
            </a:r>
            <a:r>
              <a:rPr spc="-20" dirty="0">
                <a:latin typeface="Arial"/>
                <a:cs typeface="Arial"/>
              </a:rPr>
              <a:t> </a:t>
            </a:r>
            <a:r>
              <a:rPr spc="85" dirty="0">
                <a:latin typeface="Arial"/>
                <a:cs typeface="Arial"/>
              </a:rPr>
              <a:t>successfully</a:t>
            </a:r>
            <a:r>
              <a:rPr spc="-20" dirty="0">
                <a:latin typeface="Arial"/>
                <a:cs typeface="Arial"/>
              </a:rPr>
              <a:t> </a:t>
            </a:r>
            <a:r>
              <a:rPr spc="95" dirty="0">
                <a:latin typeface="Arial"/>
                <a:cs typeface="Arial"/>
              </a:rPr>
              <a:t>landed,</a:t>
            </a:r>
            <a:r>
              <a:rPr spc="-20" dirty="0">
                <a:latin typeface="Arial"/>
                <a:cs typeface="Arial"/>
              </a:rPr>
              <a:t> </a:t>
            </a:r>
            <a:r>
              <a:rPr spc="265" dirty="0">
                <a:latin typeface="Arial"/>
                <a:cs typeface="Arial"/>
              </a:rPr>
              <a:t>“0”</a:t>
            </a:r>
            <a:r>
              <a:rPr spc="-20" dirty="0">
                <a:latin typeface="Arial"/>
                <a:cs typeface="Arial"/>
              </a:rPr>
              <a:t> </a:t>
            </a:r>
            <a:r>
              <a:rPr spc="60" dirty="0">
                <a:latin typeface="Arial"/>
                <a:cs typeface="Arial"/>
              </a:rPr>
              <a:t>means</a:t>
            </a:r>
            <a:r>
              <a:rPr spc="-20" dirty="0">
                <a:latin typeface="Arial"/>
                <a:cs typeface="Arial"/>
              </a:rPr>
              <a:t> </a:t>
            </a:r>
            <a:r>
              <a:rPr spc="160" dirty="0">
                <a:latin typeface="Arial"/>
                <a:cs typeface="Arial"/>
              </a:rPr>
              <a:t>it</a:t>
            </a:r>
            <a:r>
              <a:rPr spc="-20" dirty="0">
                <a:latin typeface="Arial"/>
                <a:cs typeface="Arial"/>
              </a:rPr>
              <a:t> </a:t>
            </a:r>
            <a:r>
              <a:rPr spc="-25" dirty="0">
                <a:latin typeface="Arial"/>
                <a:cs typeface="Arial"/>
              </a:rPr>
              <a:t>was </a:t>
            </a:r>
            <a:r>
              <a:rPr spc="75" dirty="0">
                <a:latin typeface="Arial"/>
                <a:cs typeface="Arial"/>
              </a:rPr>
              <a:t>unsuccessful.</a:t>
            </a:r>
            <a:endParaRPr dirty="0">
              <a:latin typeface="Arial"/>
              <a:cs typeface="Arial"/>
            </a:endParaRPr>
          </a:p>
        </p:txBody>
      </p:sp>
      <p:sp>
        <p:nvSpPr>
          <p:cNvPr id="17" name="TextBox 16">
            <a:extLst>
              <a:ext uri="{FF2B5EF4-FFF2-40B4-BE49-F238E27FC236}">
                <a16:creationId xmlns:a16="http://schemas.microsoft.com/office/drawing/2014/main" id="{0BB22C66-CF6A-63DC-1D3A-87B8E4C1DFA5}"/>
              </a:ext>
            </a:extLst>
          </p:cNvPr>
          <p:cNvSpPr txBox="1"/>
          <p:nvPr/>
        </p:nvSpPr>
        <p:spPr>
          <a:xfrm>
            <a:off x="6427069" y="5881291"/>
            <a:ext cx="5880016" cy="923330"/>
          </a:xfrm>
          <a:prstGeom prst="rect">
            <a:avLst/>
          </a:prstGeom>
          <a:noFill/>
        </p:spPr>
        <p:txBody>
          <a:bodyPr wrap="square" rtlCol="0">
            <a:spAutoFit/>
          </a:bodyPr>
          <a:lstStyle/>
          <a:p>
            <a:r>
              <a:rPr lang="en-US" dirty="0"/>
              <a:t>https://github.com/kobekeith8/Winning-Space-Race-with-Data-Science/blob/main/labs-jupyter-spacex-Data%20wrangling.ipynb</a:t>
            </a:r>
          </a:p>
        </p:txBody>
      </p:sp>
      <p:sp>
        <p:nvSpPr>
          <p:cNvPr id="19" name="Title 1">
            <a:extLst>
              <a:ext uri="{FF2B5EF4-FFF2-40B4-BE49-F238E27FC236}">
                <a16:creationId xmlns:a16="http://schemas.microsoft.com/office/drawing/2014/main" id="{62E87E32-E35B-8299-A69A-EF64961AC30C}"/>
              </a:ext>
            </a:extLst>
          </p:cNvPr>
          <p:cNvSpPr txBox="1">
            <a:spLocks/>
          </p:cNvSpPr>
          <p:nvPr/>
        </p:nvSpPr>
        <p:spPr>
          <a:xfrm>
            <a:off x="242225" y="29019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1009" y="1380966"/>
            <a:ext cx="9745589" cy="5401339"/>
          </a:xfrm>
          <a:prstGeom prst="rect">
            <a:avLst/>
          </a:prstGeom>
        </p:spPr>
        <p:txBody>
          <a:bodyPr lIns="91440" tIns="45720" rIns="91440" bIns="45720" anchor="t"/>
          <a:lstStyle/>
          <a:p>
            <a:pPr marL="537845" marR="17145" indent="0">
              <a:lnSpc>
                <a:spcPct val="110700"/>
              </a:lnSpc>
              <a:spcBef>
                <a:spcPts val="100"/>
              </a:spcBef>
              <a:buNone/>
            </a:pPr>
            <a:r>
              <a:rPr lang="en-US" sz="2000" spc="100" dirty="0">
                <a:latin typeface="Arial"/>
                <a:cs typeface="Arial"/>
              </a:rPr>
              <a:t>Flight</a:t>
            </a:r>
            <a:r>
              <a:rPr lang="en-US" sz="2000" spc="-5" dirty="0">
                <a:latin typeface="Arial"/>
                <a:cs typeface="Arial"/>
              </a:rPr>
              <a:t> </a:t>
            </a:r>
            <a:r>
              <a:rPr lang="en-US" sz="2000" spc="125" dirty="0">
                <a:latin typeface="Arial"/>
                <a:cs typeface="Arial"/>
              </a:rPr>
              <a:t>Number</a:t>
            </a:r>
            <a:r>
              <a:rPr lang="en-US" sz="2000" dirty="0">
                <a:latin typeface="Arial"/>
                <a:cs typeface="Arial"/>
              </a:rPr>
              <a:t> vs. Payload Mass,</a:t>
            </a:r>
            <a:r>
              <a:rPr lang="en-US" sz="2000" spc="-5" dirty="0">
                <a:latin typeface="Arial"/>
                <a:cs typeface="Arial"/>
              </a:rPr>
              <a:t> </a:t>
            </a:r>
            <a:r>
              <a:rPr lang="en-US" sz="2000" spc="100" dirty="0">
                <a:latin typeface="Arial"/>
                <a:cs typeface="Arial"/>
              </a:rPr>
              <a:t>Flight</a:t>
            </a:r>
            <a:r>
              <a:rPr lang="en-US" sz="2000" dirty="0">
                <a:latin typeface="Arial"/>
                <a:cs typeface="Arial"/>
              </a:rPr>
              <a:t> </a:t>
            </a:r>
            <a:r>
              <a:rPr lang="en-US" sz="2000" spc="125" dirty="0">
                <a:latin typeface="Arial"/>
                <a:cs typeface="Arial"/>
              </a:rPr>
              <a:t>Number</a:t>
            </a:r>
            <a:r>
              <a:rPr lang="en-US" sz="2000" dirty="0">
                <a:latin typeface="Arial"/>
                <a:cs typeface="Arial"/>
              </a:rPr>
              <a:t> vs. </a:t>
            </a:r>
            <a:r>
              <a:rPr lang="en-US" sz="2000" spc="75" dirty="0">
                <a:latin typeface="Arial"/>
                <a:cs typeface="Arial"/>
              </a:rPr>
              <a:t>Launch</a:t>
            </a:r>
            <a:r>
              <a:rPr lang="en-US" sz="2000" dirty="0">
                <a:latin typeface="Arial"/>
                <a:cs typeface="Arial"/>
              </a:rPr>
              <a:t> Site,</a:t>
            </a:r>
            <a:r>
              <a:rPr lang="en-US" sz="2000" spc="-5" dirty="0">
                <a:latin typeface="Arial"/>
                <a:cs typeface="Arial"/>
              </a:rPr>
              <a:t> </a:t>
            </a:r>
            <a:r>
              <a:rPr lang="en-US" sz="2000" dirty="0">
                <a:latin typeface="Arial"/>
                <a:cs typeface="Arial"/>
              </a:rPr>
              <a:t>Payload </a:t>
            </a:r>
            <a:r>
              <a:rPr lang="en-US" sz="2000" spc="-20" dirty="0">
                <a:latin typeface="Arial"/>
                <a:cs typeface="Arial"/>
              </a:rPr>
              <a:t>Mass </a:t>
            </a:r>
            <a:r>
              <a:rPr lang="en-US" sz="2000" dirty="0">
                <a:latin typeface="Arial"/>
                <a:cs typeface="Arial"/>
              </a:rPr>
              <a:t>vs.</a:t>
            </a:r>
            <a:r>
              <a:rPr lang="en-US" sz="2000" spc="-40" dirty="0">
                <a:latin typeface="Arial"/>
                <a:cs typeface="Arial"/>
              </a:rPr>
              <a:t> </a:t>
            </a:r>
            <a:r>
              <a:rPr lang="en-US" sz="2000" spc="75" dirty="0">
                <a:latin typeface="Arial"/>
                <a:cs typeface="Arial"/>
              </a:rPr>
              <a:t>Launch</a:t>
            </a:r>
            <a:r>
              <a:rPr lang="en-US" sz="2000" spc="-25" dirty="0">
                <a:latin typeface="Arial"/>
                <a:cs typeface="Arial"/>
              </a:rPr>
              <a:t> </a:t>
            </a:r>
            <a:r>
              <a:rPr lang="en-US" sz="2000" dirty="0">
                <a:latin typeface="Arial"/>
                <a:cs typeface="Arial"/>
              </a:rPr>
              <a:t>Site,</a:t>
            </a:r>
            <a:r>
              <a:rPr lang="en-US" sz="2000" spc="-25" dirty="0">
                <a:latin typeface="Arial"/>
                <a:cs typeface="Arial"/>
              </a:rPr>
              <a:t> </a:t>
            </a:r>
            <a:r>
              <a:rPr lang="en-US" sz="2000" spc="170" dirty="0">
                <a:latin typeface="Arial"/>
                <a:cs typeface="Arial"/>
              </a:rPr>
              <a:t>Orbit</a:t>
            </a:r>
            <a:r>
              <a:rPr lang="en-US" sz="2000" spc="-25" dirty="0">
                <a:latin typeface="Arial"/>
                <a:cs typeface="Arial"/>
              </a:rPr>
              <a:t> </a:t>
            </a:r>
            <a:r>
              <a:rPr lang="en-US" sz="2000" dirty="0">
                <a:latin typeface="Arial"/>
                <a:cs typeface="Arial"/>
              </a:rPr>
              <a:t>Type</a:t>
            </a:r>
            <a:r>
              <a:rPr lang="en-US" sz="2000" spc="-30" dirty="0">
                <a:latin typeface="Arial"/>
                <a:cs typeface="Arial"/>
              </a:rPr>
              <a:t> </a:t>
            </a:r>
            <a:r>
              <a:rPr lang="en-US" sz="2000" dirty="0">
                <a:latin typeface="Arial"/>
                <a:cs typeface="Arial"/>
              </a:rPr>
              <a:t>vs.</a:t>
            </a:r>
            <a:r>
              <a:rPr lang="en-US" sz="2000" spc="-25" dirty="0">
                <a:latin typeface="Arial"/>
                <a:cs typeface="Arial"/>
              </a:rPr>
              <a:t> </a:t>
            </a:r>
            <a:r>
              <a:rPr lang="en-US" sz="2000" spc="55" dirty="0">
                <a:latin typeface="Arial"/>
                <a:cs typeface="Arial"/>
              </a:rPr>
              <a:t>Success</a:t>
            </a:r>
            <a:r>
              <a:rPr lang="en-US" sz="2000" spc="-25" dirty="0">
                <a:latin typeface="Arial"/>
                <a:cs typeface="Arial"/>
              </a:rPr>
              <a:t> </a:t>
            </a:r>
            <a:r>
              <a:rPr lang="en-US" sz="2000" dirty="0">
                <a:latin typeface="Arial"/>
                <a:cs typeface="Arial"/>
              </a:rPr>
              <a:t>Rate,</a:t>
            </a:r>
            <a:r>
              <a:rPr lang="en-US" sz="2000" spc="-25" dirty="0">
                <a:latin typeface="Arial"/>
                <a:cs typeface="Arial"/>
              </a:rPr>
              <a:t> </a:t>
            </a:r>
            <a:r>
              <a:rPr lang="en-US" sz="2000" spc="100" dirty="0">
                <a:latin typeface="Arial"/>
                <a:cs typeface="Arial"/>
              </a:rPr>
              <a:t>Flight</a:t>
            </a:r>
            <a:r>
              <a:rPr lang="en-US" sz="2000" spc="-30" dirty="0">
                <a:latin typeface="Arial"/>
                <a:cs typeface="Arial"/>
              </a:rPr>
              <a:t> </a:t>
            </a:r>
            <a:r>
              <a:rPr lang="en-US" sz="2000" spc="125" dirty="0">
                <a:latin typeface="Arial"/>
                <a:cs typeface="Arial"/>
              </a:rPr>
              <a:t>Number</a:t>
            </a:r>
            <a:r>
              <a:rPr lang="en-US" sz="2000" spc="-25" dirty="0">
                <a:latin typeface="Arial"/>
                <a:cs typeface="Arial"/>
              </a:rPr>
              <a:t> </a:t>
            </a:r>
            <a:r>
              <a:rPr lang="en-US" sz="2000" dirty="0">
                <a:latin typeface="Arial"/>
                <a:cs typeface="Arial"/>
              </a:rPr>
              <a:t>vs.</a:t>
            </a:r>
            <a:r>
              <a:rPr lang="en-US" sz="2000" spc="-25" dirty="0">
                <a:latin typeface="Arial"/>
                <a:cs typeface="Arial"/>
              </a:rPr>
              <a:t> </a:t>
            </a:r>
            <a:r>
              <a:rPr lang="en-US" sz="2000" spc="170" dirty="0">
                <a:latin typeface="Arial"/>
                <a:cs typeface="Arial"/>
              </a:rPr>
              <a:t>Orbit</a:t>
            </a:r>
            <a:r>
              <a:rPr lang="en-US" sz="2000" spc="-25" dirty="0">
                <a:latin typeface="Arial"/>
                <a:cs typeface="Arial"/>
              </a:rPr>
              <a:t> </a:t>
            </a:r>
            <a:r>
              <a:rPr lang="en-US" sz="2000" spc="-20" dirty="0">
                <a:latin typeface="Arial"/>
                <a:cs typeface="Arial"/>
              </a:rPr>
              <a:t>Type, </a:t>
            </a:r>
            <a:r>
              <a:rPr lang="en-US" sz="2000" dirty="0">
                <a:latin typeface="Arial"/>
                <a:cs typeface="Arial"/>
              </a:rPr>
              <a:t>Payload</a:t>
            </a:r>
            <a:r>
              <a:rPr lang="en-US" sz="2000" spc="-85" dirty="0">
                <a:latin typeface="Arial"/>
                <a:cs typeface="Arial"/>
              </a:rPr>
              <a:t> </a:t>
            </a:r>
            <a:r>
              <a:rPr lang="en-US" sz="2000" dirty="0">
                <a:latin typeface="Arial"/>
                <a:cs typeface="Arial"/>
              </a:rPr>
              <a:t>Mass</a:t>
            </a:r>
            <a:r>
              <a:rPr lang="en-US" sz="2000" spc="-85" dirty="0">
                <a:latin typeface="Arial"/>
                <a:cs typeface="Arial"/>
              </a:rPr>
              <a:t> </a:t>
            </a:r>
            <a:r>
              <a:rPr lang="en-US" sz="2000" dirty="0">
                <a:latin typeface="Arial"/>
                <a:cs typeface="Arial"/>
              </a:rPr>
              <a:t>vs</a:t>
            </a:r>
            <a:r>
              <a:rPr lang="en-US" sz="2000" spc="-80" dirty="0">
                <a:latin typeface="Arial"/>
                <a:cs typeface="Arial"/>
              </a:rPr>
              <a:t> </a:t>
            </a:r>
            <a:r>
              <a:rPr lang="en-US" sz="2000" spc="170" dirty="0">
                <a:latin typeface="Arial"/>
                <a:cs typeface="Arial"/>
              </a:rPr>
              <a:t>Orbit</a:t>
            </a:r>
            <a:r>
              <a:rPr lang="en-US" sz="2000" spc="-85" dirty="0">
                <a:latin typeface="Arial"/>
                <a:cs typeface="Arial"/>
              </a:rPr>
              <a:t> </a:t>
            </a:r>
            <a:r>
              <a:rPr lang="en-US" sz="2000" dirty="0">
                <a:latin typeface="Arial"/>
                <a:cs typeface="Arial"/>
              </a:rPr>
              <a:t>Type</a:t>
            </a:r>
            <a:r>
              <a:rPr lang="en-US" sz="2000" spc="-85" dirty="0">
                <a:latin typeface="Arial"/>
                <a:cs typeface="Arial"/>
              </a:rPr>
              <a:t> </a:t>
            </a:r>
            <a:r>
              <a:rPr lang="en-US" sz="2000" spc="100" dirty="0">
                <a:latin typeface="Arial"/>
                <a:cs typeface="Arial"/>
              </a:rPr>
              <a:t>and</a:t>
            </a:r>
            <a:r>
              <a:rPr lang="en-US" sz="2000" spc="-80" dirty="0">
                <a:latin typeface="Arial"/>
                <a:cs typeface="Arial"/>
              </a:rPr>
              <a:t> </a:t>
            </a:r>
            <a:r>
              <a:rPr lang="en-US" sz="2000" spc="55" dirty="0">
                <a:latin typeface="Arial"/>
                <a:cs typeface="Arial"/>
              </a:rPr>
              <a:t>Success</a:t>
            </a:r>
            <a:r>
              <a:rPr lang="en-US" sz="2000" spc="-85" dirty="0">
                <a:latin typeface="Arial"/>
                <a:cs typeface="Arial"/>
              </a:rPr>
              <a:t> </a:t>
            </a:r>
            <a:r>
              <a:rPr lang="en-US" sz="2000" dirty="0">
                <a:latin typeface="Arial"/>
                <a:cs typeface="Arial"/>
              </a:rPr>
              <a:t>Rate</a:t>
            </a:r>
            <a:r>
              <a:rPr lang="en-US" sz="2000" spc="-85" dirty="0">
                <a:latin typeface="Arial"/>
                <a:cs typeface="Arial"/>
              </a:rPr>
              <a:t> </a:t>
            </a:r>
            <a:r>
              <a:rPr lang="en-US" sz="2000" dirty="0">
                <a:latin typeface="Arial"/>
                <a:cs typeface="Arial"/>
              </a:rPr>
              <a:t>Yearly</a:t>
            </a:r>
            <a:r>
              <a:rPr lang="en-US" sz="2000" spc="-80" dirty="0">
                <a:latin typeface="Arial"/>
                <a:cs typeface="Arial"/>
              </a:rPr>
              <a:t> </a:t>
            </a:r>
            <a:r>
              <a:rPr lang="en-US" sz="2000" spc="-10" dirty="0">
                <a:latin typeface="Arial"/>
                <a:cs typeface="Arial"/>
              </a:rPr>
              <a:t>Trend</a:t>
            </a:r>
          </a:p>
          <a:p>
            <a:pPr marL="537845" marR="17145" indent="0">
              <a:lnSpc>
                <a:spcPct val="110700"/>
              </a:lnSpc>
              <a:spcBef>
                <a:spcPts val="100"/>
              </a:spcBef>
              <a:buNone/>
            </a:pPr>
            <a:endParaRPr lang="en-US" sz="2000" dirty="0">
              <a:latin typeface="Arial"/>
              <a:cs typeface="Arial"/>
            </a:endParaRPr>
          </a:p>
          <a:p>
            <a:pPr marL="12700" marR="880110">
              <a:lnSpc>
                <a:spcPct val="110700"/>
              </a:lnSpc>
              <a:spcBef>
                <a:spcPts val="5"/>
              </a:spcBef>
            </a:pPr>
            <a:r>
              <a:rPr lang="en-US" sz="2000" spc="110" dirty="0">
                <a:latin typeface="Arial"/>
                <a:cs typeface="Arial"/>
              </a:rPr>
              <a:t>Scatter</a:t>
            </a:r>
            <a:r>
              <a:rPr lang="en-US" sz="2000" spc="-40" dirty="0">
                <a:latin typeface="Arial"/>
                <a:cs typeface="Arial"/>
              </a:rPr>
              <a:t> </a:t>
            </a:r>
            <a:r>
              <a:rPr lang="en-US" sz="2000" spc="150" dirty="0">
                <a:latin typeface="Arial"/>
                <a:cs typeface="Arial"/>
              </a:rPr>
              <a:t>plots</a:t>
            </a:r>
            <a:r>
              <a:rPr lang="en-US" sz="2000" spc="-40" dirty="0">
                <a:latin typeface="Arial"/>
                <a:cs typeface="Arial"/>
              </a:rPr>
              <a:t> </a:t>
            </a:r>
            <a:r>
              <a:rPr lang="en-US" sz="2000" spc="105" dirty="0">
                <a:latin typeface="Arial"/>
                <a:cs typeface="Arial"/>
              </a:rPr>
              <a:t>show</a:t>
            </a:r>
            <a:r>
              <a:rPr lang="en-US" sz="2000" spc="-40" dirty="0">
                <a:latin typeface="Arial"/>
                <a:cs typeface="Arial"/>
              </a:rPr>
              <a:t> </a:t>
            </a:r>
            <a:r>
              <a:rPr lang="en-US" sz="2000" spc="150" dirty="0">
                <a:latin typeface="Arial"/>
                <a:cs typeface="Arial"/>
              </a:rPr>
              <a:t>the</a:t>
            </a:r>
            <a:r>
              <a:rPr lang="en-US" sz="2000" spc="-40" dirty="0">
                <a:latin typeface="Arial"/>
                <a:cs typeface="Arial"/>
              </a:rPr>
              <a:t> </a:t>
            </a:r>
            <a:r>
              <a:rPr lang="en-US" sz="2000" spc="105" dirty="0">
                <a:latin typeface="Arial"/>
                <a:cs typeface="Arial"/>
              </a:rPr>
              <a:t>relationship</a:t>
            </a:r>
            <a:r>
              <a:rPr lang="en-US" sz="2000" spc="-40" dirty="0">
                <a:latin typeface="Arial"/>
                <a:cs typeface="Arial"/>
              </a:rPr>
              <a:t> </a:t>
            </a:r>
            <a:r>
              <a:rPr lang="en-US" sz="2000" spc="145" dirty="0">
                <a:latin typeface="Arial"/>
                <a:cs typeface="Arial"/>
              </a:rPr>
              <a:t>between</a:t>
            </a:r>
            <a:r>
              <a:rPr lang="en-US" sz="2000" spc="-40" dirty="0">
                <a:latin typeface="Arial"/>
                <a:cs typeface="Arial"/>
              </a:rPr>
              <a:t> </a:t>
            </a:r>
            <a:r>
              <a:rPr lang="en-US" sz="2000" spc="55" dirty="0">
                <a:latin typeface="Arial"/>
                <a:cs typeface="Arial"/>
              </a:rPr>
              <a:t>variables.</a:t>
            </a:r>
            <a:r>
              <a:rPr lang="en-US" sz="2000" spc="-35" dirty="0">
                <a:latin typeface="Arial"/>
                <a:cs typeface="Arial"/>
              </a:rPr>
              <a:t> </a:t>
            </a:r>
            <a:r>
              <a:rPr lang="en-US" sz="2000" spc="120" dirty="0">
                <a:latin typeface="Arial"/>
                <a:cs typeface="Arial"/>
              </a:rPr>
              <a:t>If</a:t>
            </a:r>
            <a:r>
              <a:rPr lang="en-US" sz="2000" spc="-40" dirty="0">
                <a:latin typeface="Arial"/>
                <a:cs typeface="Arial"/>
              </a:rPr>
              <a:t> </a:t>
            </a:r>
            <a:r>
              <a:rPr lang="en-US" sz="2000" dirty="0">
                <a:latin typeface="Arial"/>
                <a:cs typeface="Arial"/>
              </a:rPr>
              <a:t>a</a:t>
            </a:r>
            <a:r>
              <a:rPr lang="en-US" sz="2000" spc="-40" dirty="0">
                <a:latin typeface="Arial"/>
                <a:cs typeface="Arial"/>
              </a:rPr>
              <a:t> </a:t>
            </a:r>
            <a:r>
              <a:rPr lang="en-US" sz="2000" spc="105" dirty="0">
                <a:latin typeface="Arial"/>
                <a:cs typeface="Arial"/>
              </a:rPr>
              <a:t>relationship</a:t>
            </a:r>
            <a:r>
              <a:rPr lang="en-US" sz="2000" spc="-40" dirty="0">
                <a:latin typeface="Arial"/>
                <a:cs typeface="Arial"/>
              </a:rPr>
              <a:t> </a:t>
            </a:r>
            <a:r>
              <a:rPr lang="en-US" sz="2000" spc="-10" dirty="0">
                <a:latin typeface="Arial"/>
                <a:cs typeface="Arial"/>
              </a:rPr>
              <a:t>exists, </a:t>
            </a:r>
            <a:r>
              <a:rPr lang="en-US" sz="2000" spc="130" dirty="0">
                <a:latin typeface="Arial"/>
                <a:cs typeface="Arial"/>
              </a:rPr>
              <a:t>they</a:t>
            </a:r>
            <a:r>
              <a:rPr lang="en-US" sz="2000" spc="-45" dirty="0">
                <a:latin typeface="Arial"/>
                <a:cs typeface="Arial"/>
              </a:rPr>
              <a:t> </a:t>
            </a:r>
            <a:r>
              <a:rPr lang="en-US" sz="2000" spc="185" dirty="0">
                <a:latin typeface="Arial"/>
                <a:cs typeface="Arial"/>
              </a:rPr>
              <a:t>could</a:t>
            </a:r>
            <a:r>
              <a:rPr lang="en-US" sz="2000" spc="-40" dirty="0">
                <a:latin typeface="Arial"/>
                <a:cs typeface="Arial"/>
              </a:rPr>
              <a:t> </a:t>
            </a:r>
            <a:r>
              <a:rPr lang="en-US" sz="2000" spc="140" dirty="0">
                <a:latin typeface="Arial"/>
                <a:cs typeface="Arial"/>
              </a:rPr>
              <a:t>be</a:t>
            </a:r>
            <a:r>
              <a:rPr lang="en-US" sz="2000" spc="-40" dirty="0">
                <a:latin typeface="Arial"/>
                <a:cs typeface="Arial"/>
              </a:rPr>
              <a:t> </a:t>
            </a:r>
            <a:r>
              <a:rPr lang="en-US" sz="2000" spc="75" dirty="0">
                <a:latin typeface="Arial"/>
                <a:cs typeface="Arial"/>
              </a:rPr>
              <a:t>used</a:t>
            </a:r>
            <a:r>
              <a:rPr lang="en-US" sz="2000" spc="-45" dirty="0">
                <a:latin typeface="Arial"/>
                <a:cs typeface="Arial"/>
              </a:rPr>
              <a:t> </a:t>
            </a:r>
            <a:r>
              <a:rPr lang="en-US" sz="2000" spc="125" dirty="0">
                <a:latin typeface="Arial"/>
                <a:cs typeface="Arial"/>
              </a:rPr>
              <a:t>in</a:t>
            </a:r>
            <a:r>
              <a:rPr lang="en-US" sz="2000" spc="-40" dirty="0">
                <a:latin typeface="Arial"/>
                <a:cs typeface="Arial"/>
              </a:rPr>
              <a:t> </a:t>
            </a:r>
            <a:r>
              <a:rPr lang="en-US" sz="2000" spc="114" dirty="0">
                <a:latin typeface="Arial"/>
                <a:cs typeface="Arial"/>
              </a:rPr>
              <a:t>machine</a:t>
            </a:r>
            <a:r>
              <a:rPr lang="en-US" sz="2000" spc="-40" dirty="0">
                <a:latin typeface="Arial"/>
                <a:cs typeface="Arial"/>
              </a:rPr>
              <a:t> </a:t>
            </a:r>
            <a:r>
              <a:rPr lang="en-US" sz="2000" spc="105" dirty="0">
                <a:latin typeface="Arial"/>
                <a:cs typeface="Arial"/>
              </a:rPr>
              <a:t>learning</a:t>
            </a:r>
            <a:r>
              <a:rPr lang="en-US" sz="2000" spc="-40" dirty="0">
                <a:latin typeface="Arial"/>
                <a:cs typeface="Arial"/>
              </a:rPr>
              <a:t> </a:t>
            </a:r>
            <a:r>
              <a:rPr lang="en-US" sz="2000" spc="130" dirty="0">
                <a:latin typeface="Arial"/>
                <a:cs typeface="Arial"/>
              </a:rPr>
              <a:t>model.</a:t>
            </a:r>
            <a:endParaRPr lang="en-US" sz="2000" dirty="0">
              <a:latin typeface="Arial"/>
              <a:cs typeface="Arial"/>
            </a:endParaRPr>
          </a:p>
          <a:p>
            <a:pPr marL="12700" marR="5080">
              <a:lnSpc>
                <a:spcPct val="110700"/>
              </a:lnSpc>
              <a:spcBef>
                <a:spcPts val="1795"/>
              </a:spcBef>
            </a:pPr>
            <a:r>
              <a:rPr lang="en-US" sz="2000" dirty="0">
                <a:latin typeface="Arial"/>
                <a:cs typeface="Arial"/>
              </a:rPr>
              <a:t>Bar</a:t>
            </a:r>
            <a:r>
              <a:rPr lang="en-US" sz="2000" spc="-50" dirty="0">
                <a:latin typeface="Arial"/>
                <a:cs typeface="Arial"/>
              </a:rPr>
              <a:t> </a:t>
            </a:r>
            <a:r>
              <a:rPr lang="en-US" sz="2000" spc="114" dirty="0">
                <a:latin typeface="Arial"/>
                <a:cs typeface="Arial"/>
              </a:rPr>
              <a:t>charts</a:t>
            </a:r>
            <a:r>
              <a:rPr lang="en-US" sz="2000" spc="-45" dirty="0">
                <a:latin typeface="Arial"/>
                <a:cs typeface="Arial"/>
              </a:rPr>
              <a:t> </a:t>
            </a:r>
            <a:r>
              <a:rPr lang="en-US" sz="2000" spc="105" dirty="0">
                <a:latin typeface="Arial"/>
                <a:cs typeface="Arial"/>
              </a:rPr>
              <a:t>show</a:t>
            </a:r>
            <a:r>
              <a:rPr lang="en-US" sz="2000" spc="-45" dirty="0">
                <a:latin typeface="Arial"/>
                <a:cs typeface="Arial"/>
              </a:rPr>
              <a:t> </a:t>
            </a:r>
            <a:r>
              <a:rPr lang="en-US" sz="2000" spc="110" dirty="0">
                <a:latin typeface="Arial"/>
                <a:cs typeface="Arial"/>
              </a:rPr>
              <a:t>comparisons</a:t>
            </a:r>
            <a:r>
              <a:rPr lang="en-US" sz="2000" spc="-45" dirty="0">
                <a:latin typeface="Arial"/>
                <a:cs typeface="Arial"/>
              </a:rPr>
              <a:t> </a:t>
            </a:r>
            <a:r>
              <a:rPr lang="en-US" sz="2000" spc="150" dirty="0">
                <a:latin typeface="Arial"/>
                <a:cs typeface="Arial"/>
              </a:rPr>
              <a:t>among</a:t>
            </a:r>
            <a:r>
              <a:rPr lang="en-US" sz="2000" spc="-45" dirty="0">
                <a:latin typeface="Arial"/>
                <a:cs typeface="Arial"/>
              </a:rPr>
              <a:t> </a:t>
            </a:r>
            <a:r>
              <a:rPr lang="en-US" sz="2000" spc="120" dirty="0">
                <a:latin typeface="Arial"/>
                <a:cs typeface="Arial"/>
              </a:rPr>
              <a:t>discrete</a:t>
            </a:r>
            <a:r>
              <a:rPr lang="en-US" sz="2000" spc="-50" dirty="0">
                <a:latin typeface="Arial"/>
                <a:cs typeface="Arial"/>
              </a:rPr>
              <a:t> </a:t>
            </a:r>
            <a:r>
              <a:rPr lang="en-US" sz="2000" spc="100" dirty="0">
                <a:latin typeface="Arial"/>
                <a:cs typeface="Arial"/>
              </a:rPr>
              <a:t>categories.</a:t>
            </a:r>
            <a:r>
              <a:rPr lang="en-US" sz="2000" spc="-45" dirty="0">
                <a:latin typeface="Arial"/>
                <a:cs typeface="Arial"/>
              </a:rPr>
              <a:t> </a:t>
            </a:r>
            <a:r>
              <a:rPr lang="en-US" sz="2000" dirty="0">
                <a:latin typeface="Arial"/>
                <a:cs typeface="Arial"/>
              </a:rPr>
              <a:t>The</a:t>
            </a:r>
            <a:r>
              <a:rPr lang="en-US" sz="2000" spc="-45" dirty="0">
                <a:latin typeface="Arial"/>
                <a:cs typeface="Arial"/>
              </a:rPr>
              <a:t> </a:t>
            </a:r>
            <a:r>
              <a:rPr lang="en-US" sz="2000" spc="114" dirty="0">
                <a:latin typeface="Arial"/>
                <a:cs typeface="Arial"/>
              </a:rPr>
              <a:t>goal</a:t>
            </a:r>
            <a:r>
              <a:rPr lang="en-US" sz="2000" spc="-45" dirty="0">
                <a:latin typeface="Arial"/>
                <a:cs typeface="Arial"/>
              </a:rPr>
              <a:t> </a:t>
            </a:r>
            <a:r>
              <a:rPr lang="en-US" sz="2000" dirty="0">
                <a:latin typeface="Arial"/>
                <a:cs typeface="Arial"/>
              </a:rPr>
              <a:t>is</a:t>
            </a:r>
            <a:r>
              <a:rPr lang="en-US" sz="2000" spc="-45" dirty="0">
                <a:latin typeface="Arial"/>
                <a:cs typeface="Arial"/>
              </a:rPr>
              <a:t> </a:t>
            </a:r>
            <a:r>
              <a:rPr lang="en-US" sz="2000" spc="225" dirty="0">
                <a:latin typeface="Arial"/>
                <a:cs typeface="Arial"/>
              </a:rPr>
              <a:t>to</a:t>
            </a:r>
            <a:r>
              <a:rPr lang="en-US" sz="2000" spc="-50" dirty="0">
                <a:latin typeface="Arial"/>
                <a:cs typeface="Arial"/>
              </a:rPr>
              <a:t> </a:t>
            </a:r>
            <a:r>
              <a:rPr lang="en-US" sz="2000" spc="105" dirty="0">
                <a:latin typeface="Arial"/>
                <a:cs typeface="Arial"/>
              </a:rPr>
              <a:t>show</a:t>
            </a:r>
            <a:r>
              <a:rPr lang="en-US" sz="2000" spc="-45" dirty="0">
                <a:latin typeface="Arial"/>
                <a:cs typeface="Arial"/>
              </a:rPr>
              <a:t> </a:t>
            </a:r>
            <a:r>
              <a:rPr lang="en-US" sz="2000" spc="125" dirty="0">
                <a:latin typeface="Arial"/>
                <a:cs typeface="Arial"/>
              </a:rPr>
              <a:t>the </a:t>
            </a:r>
            <a:r>
              <a:rPr lang="en-US" sz="2000" spc="105" dirty="0">
                <a:latin typeface="Arial"/>
                <a:cs typeface="Arial"/>
              </a:rPr>
              <a:t>relationship</a:t>
            </a:r>
            <a:r>
              <a:rPr lang="en-US" sz="2000" spc="-45" dirty="0">
                <a:latin typeface="Arial"/>
                <a:cs typeface="Arial"/>
              </a:rPr>
              <a:t> </a:t>
            </a:r>
            <a:r>
              <a:rPr lang="en-US" sz="2000" spc="145" dirty="0">
                <a:latin typeface="Arial"/>
                <a:cs typeface="Arial"/>
              </a:rPr>
              <a:t>between</a:t>
            </a:r>
            <a:r>
              <a:rPr lang="en-US" sz="2000" spc="-40" dirty="0">
                <a:latin typeface="Arial"/>
                <a:cs typeface="Arial"/>
              </a:rPr>
              <a:t> </a:t>
            </a:r>
            <a:r>
              <a:rPr lang="en-US" sz="2000" spc="150" dirty="0">
                <a:latin typeface="Arial"/>
                <a:cs typeface="Arial"/>
              </a:rPr>
              <a:t>the</a:t>
            </a:r>
            <a:r>
              <a:rPr lang="en-US" sz="2000" spc="-40" dirty="0">
                <a:latin typeface="Arial"/>
                <a:cs typeface="Arial"/>
              </a:rPr>
              <a:t> </a:t>
            </a:r>
            <a:r>
              <a:rPr lang="en-US" sz="2000" spc="140" dirty="0">
                <a:latin typeface="Arial"/>
                <a:cs typeface="Arial"/>
              </a:rPr>
              <a:t>specific</a:t>
            </a:r>
            <a:r>
              <a:rPr lang="en-US" sz="2000" spc="-40" dirty="0">
                <a:latin typeface="Arial"/>
                <a:cs typeface="Arial"/>
              </a:rPr>
              <a:t> </a:t>
            </a:r>
            <a:r>
              <a:rPr lang="en-US" sz="2000" spc="110" dirty="0">
                <a:latin typeface="Arial"/>
                <a:cs typeface="Arial"/>
              </a:rPr>
              <a:t>categories</a:t>
            </a:r>
            <a:r>
              <a:rPr lang="en-US" sz="2000" spc="-40" dirty="0">
                <a:latin typeface="Arial"/>
                <a:cs typeface="Arial"/>
              </a:rPr>
              <a:t> </a:t>
            </a:r>
            <a:r>
              <a:rPr lang="en-US" sz="2000" spc="155" dirty="0">
                <a:latin typeface="Arial"/>
                <a:cs typeface="Arial"/>
              </a:rPr>
              <a:t>being</a:t>
            </a:r>
            <a:r>
              <a:rPr lang="en-US" sz="2000" spc="-40" dirty="0">
                <a:latin typeface="Arial"/>
                <a:cs typeface="Arial"/>
              </a:rPr>
              <a:t> </a:t>
            </a:r>
            <a:r>
              <a:rPr lang="en-US" sz="2000" spc="145" dirty="0">
                <a:latin typeface="Arial"/>
                <a:cs typeface="Arial"/>
              </a:rPr>
              <a:t>compared</a:t>
            </a:r>
            <a:r>
              <a:rPr lang="en-US" sz="2000" spc="-40" dirty="0">
                <a:latin typeface="Arial"/>
                <a:cs typeface="Arial"/>
              </a:rPr>
              <a:t> </a:t>
            </a:r>
            <a:r>
              <a:rPr lang="en-US" sz="2000" spc="100" dirty="0">
                <a:latin typeface="Arial"/>
                <a:cs typeface="Arial"/>
              </a:rPr>
              <a:t>and</a:t>
            </a:r>
            <a:r>
              <a:rPr lang="en-US" sz="2000" spc="-40" dirty="0">
                <a:latin typeface="Arial"/>
                <a:cs typeface="Arial"/>
              </a:rPr>
              <a:t> </a:t>
            </a:r>
            <a:r>
              <a:rPr lang="en-US" sz="2000" dirty="0">
                <a:latin typeface="Arial"/>
                <a:cs typeface="Arial"/>
              </a:rPr>
              <a:t>a</a:t>
            </a:r>
            <a:r>
              <a:rPr lang="en-US" sz="2000" spc="-40" dirty="0">
                <a:latin typeface="Arial"/>
                <a:cs typeface="Arial"/>
              </a:rPr>
              <a:t> </a:t>
            </a:r>
            <a:r>
              <a:rPr lang="en-US" sz="2000" spc="75" dirty="0">
                <a:latin typeface="Arial"/>
                <a:cs typeface="Arial"/>
              </a:rPr>
              <a:t>measured </a:t>
            </a:r>
            <a:r>
              <a:rPr lang="en-US" sz="2000" spc="-10" dirty="0">
                <a:latin typeface="Arial"/>
                <a:cs typeface="Arial"/>
              </a:rPr>
              <a:t>value.</a:t>
            </a:r>
            <a:endParaRPr lang="en-US" sz="2000" dirty="0">
              <a:latin typeface="Arial"/>
              <a:cs typeface="Arial"/>
            </a:endParaRPr>
          </a:p>
          <a:p>
            <a:pPr marL="12700">
              <a:lnSpc>
                <a:spcPct val="100000"/>
              </a:lnSpc>
              <a:spcBef>
                <a:spcPts val="2265"/>
              </a:spcBef>
            </a:pPr>
            <a:r>
              <a:rPr lang="en-US" sz="2000" spc="50" dirty="0">
                <a:latin typeface="Arial"/>
                <a:cs typeface="Arial"/>
              </a:rPr>
              <a:t>Line</a:t>
            </a:r>
            <a:r>
              <a:rPr lang="en-US" sz="2000" spc="-45" dirty="0">
                <a:latin typeface="Arial"/>
                <a:cs typeface="Arial"/>
              </a:rPr>
              <a:t> </a:t>
            </a:r>
            <a:r>
              <a:rPr lang="en-US" sz="2000" spc="114" dirty="0">
                <a:latin typeface="Arial"/>
                <a:cs typeface="Arial"/>
              </a:rPr>
              <a:t>charts</a:t>
            </a:r>
            <a:r>
              <a:rPr lang="en-US" sz="2000" spc="-40" dirty="0">
                <a:latin typeface="Arial"/>
                <a:cs typeface="Arial"/>
              </a:rPr>
              <a:t> </a:t>
            </a:r>
            <a:r>
              <a:rPr lang="en-US" sz="2000" spc="105" dirty="0">
                <a:latin typeface="Arial"/>
                <a:cs typeface="Arial"/>
              </a:rPr>
              <a:t>show</a:t>
            </a:r>
            <a:r>
              <a:rPr lang="en-US" sz="2000" spc="-45" dirty="0">
                <a:latin typeface="Arial"/>
                <a:cs typeface="Arial"/>
              </a:rPr>
              <a:t> </a:t>
            </a:r>
            <a:r>
              <a:rPr lang="en-US" sz="2000" spc="110" dirty="0">
                <a:latin typeface="Arial"/>
                <a:cs typeface="Arial"/>
              </a:rPr>
              <a:t>trends</a:t>
            </a:r>
            <a:r>
              <a:rPr lang="en-US" sz="2000" spc="-40" dirty="0">
                <a:latin typeface="Arial"/>
                <a:cs typeface="Arial"/>
              </a:rPr>
              <a:t> </a:t>
            </a:r>
            <a:r>
              <a:rPr lang="en-US" sz="2000" spc="125" dirty="0">
                <a:latin typeface="Arial"/>
                <a:cs typeface="Arial"/>
              </a:rPr>
              <a:t>in</a:t>
            </a:r>
            <a:r>
              <a:rPr lang="en-US" sz="2000" spc="-45" dirty="0">
                <a:latin typeface="Arial"/>
                <a:cs typeface="Arial"/>
              </a:rPr>
              <a:t> </a:t>
            </a:r>
            <a:r>
              <a:rPr lang="en-US" sz="2000" spc="100" dirty="0">
                <a:latin typeface="Arial"/>
                <a:cs typeface="Arial"/>
              </a:rPr>
              <a:t>data</a:t>
            </a:r>
            <a:r>
              <a:rPr lang="en-US" sz="2000" spc="-40" dirty="0">
                <a:latin typeface="Arial"/>
                <a:cs typeface="Arial"/>
              </a:rPr>
              <a:t> </a:t>
            </a:r>
            <a:r>
              <a:rPr lang="en-US" sz="2000" spc="85" dirty="0">
                <a:latin typeface="Arial"/>
                <a:cs typeface="Arial"/>
              </a:rPr>
              <a:t>over</a:t>
            </a:r>
            <a:r>
              <a:rPr lang="en-US" sz="2000" spc="-45" dirty="0">
                <a:latin typeface="Arial"/>
                <a:cs typeface="Arial"/>
              </a:rPr>
              <a:t> </a:t>
            </a:r>
            <a:r>
              <a:rPr lang="en-US" sz="2000" spc="170" dirty="0">
                <a:latin typeface="Arial"/>
                <a:cs typeface="Arial"/>
              </a:rPr>
              <a:t>time</a:t>
            </a:r>
            <a:r>
              <a:rPr lang="en-US" sz="2000" spc="-40" dirty="0">
                <a:latin typeface="Arial"/>
                <a:cs typeface="Arial"/>
              </a:rPr>
              <a:t> </a:t>
            </a:r>
            <a:r>
              <a:rPr lang="en-US" sz="2000" spc="125" dirty="0">
                <a:latin typeface="Arial"/>
                <a:cs typeface="Arial"/>
              </a:rPr>
              <a:t>(time</a:t>
            </a:r>
            <a:r>
              <a:rPr lang="en-US" sz="2000" spc="-45" dirty="0">
                <a:latin typeface="Arial"/>
                <a:cs typeface="Arial"/>
              </a:rPr>
              <a:t> </a:t>
            </a:r>
            <a:r>
              <a:rPr lang="en-US" sz="2000" spc="-10" dirty="0">
                <a:latin typeface="Arial"/>
                <a:cs typeface="Arial"/>
              </a:rPr>
              <a:t>series).</a:t>
            </a:r>
          </a:p>
          <a:p>
            <a:pPr marL="0" indent="0">
              <a:lnSpc>
                <a:spcPct val="100000"/>
              </a:lnSpc>
              <a:spcBef>
                <a:spcPts val="2265"/>
              </a:spcBef>
              <a:buNone/>
            </a:pPr>
            <a:r>
              <a:rPr lang="en-US" sz="2000" dirty="0">
                <a:latin typeface="Arial"/>
                <a:cs typeface="Arial"/>
              </a:rPr>
              <a:t>https://github.com/kobekeith8/Winning-Space-Race-with-Data-Science/blob/main/edadataviz.ipynb</a:t>
            </a:r>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24512" y="941318"/>
            <a:ext cx="9745589" cy="5756207"/>
          </a:xfrm>
          <a:prstGeom prst="rect">
            <a:avLst/>
          </a:prstGeom>
        </p:spPr>
        <p:txBody>
          <a:bodyPr lIns="91440" tIns="45720" rIns="91440" bIns="45720" anchor="t"/>
          <a:lstStyle/>
          <a:p>
            <a:pPr marL="12700">
              <a:lnSpc>
                <a:spcPct val="100000"/>
              </a:lnSpc>
              <a:spcBef>
                <a:spcPts val="1860"/>
              </a:spcBef>
            </a:pPr>
            <a:r>
              <a:rPr lang="en-US" sz="1400" spc="110" dirty="0">
                <a:latin typeface="Arial"/>
                <a:cs typeface="Arial"/>
              </a:rPr>
              <a:t>Performed</a:t>
            </a:r>
            <a:r>
              <a:rPr lang="en-US" sz="1400" spc="-125" dirty="0">
                <a:latin typeface="Arial"/>
                <a:cs typeface="Arial"/>
              </a:rPr>
              <a:t> </a:t>
            </a:r>
            <a:r>
              <a:rPr lang="en-US" sz="1400" dirty="0">
                <a:latin typeface="Arial"/>
                <a:cs typeface="Arial"/>
              </a:rPr>
              <a:t>SQL</a:t>
            </a:r>
            <a:r>
              <a:rPr lang="en-US" sz="1400" spc="-120" dirty="0">
                <a:latin typeface="Arial"/>
                <a:cs typeface="Arial"/>
              </a:rPr>
              <a:t> </a:t>
            </a:r>
            <a:r>
              <a:rPr lang="en-US" sz="1400" spc="90" dirty="0">
                <a:latin typeface="Arial"/>
                <a:cs typeface="Arial"/>
              </a:rPr>
              <a:t>queries:</a:t>
            </a:r>
            <a:endParaRPr lang="en-US" sz="1400" dirty="0">
              <a:latin typeface="Arial"/>
              <a:cs typeface="Arial"/>
            </a:endParaRPr>
          </a:p>
          <a:p>
            <a:pPr marL="1056640" indent="-290195">
              <a:lnSpc>
                <a:spcPct val="100000"/>
              </a:lnSpc>
              <a:spcBef>
                <a:spcPts val="1555"/>
              </a:spcBef>
              <a:tabLst>
                <a:tab pos="1056640" algn="l"/>
              </a:tabLst>
            </a:pPr>
            <a:r>
              <a:rPr lang="en-US" sz="1400" spc="50" dirty="0">
                <a:latin typeface="Arial"/>
                <a:cs typeface="Arial"/>
              </a:rPr>
              <a:t>Displaying</a:t>
            </a:r>
            <a:r>
              <a:rPr lang="en-US" sz="1400" spc="5" dirty="0">
                <a:latin typeface="Arial"/>
                <a:cs typeface="Arial"/>
              </a:rPr>
              <a:t> </a:t>
            </a:r>
            <a:r>
              <a:rPr lang="en-US" sz="1400" spc="100" dirty="0">
                <a:latin typeface="Arial"/>
                <a:cs typeface="Arial"/>
              </a:rPr>
              <a:t>the</a:t>
            </a:r>
            <a:r>
              <a:rPr lang="en-US" sz="1400" spc="10" dirty="0">
                <a:latin typeface="Arial"/>
                <a:cs typeface="Arial"/>
              </a:rPr>
              <a:t> </a:t>
            </a:r>
            <a:r>
              <a:rPr lang="en-US" sz="1400" dirty="0">
                <a:latin typeface="Arial"/>
                <a:cs typeface="Arial"/>
              </a:rPr>
              <a:t>names</a:t>
            </a:r>
            <a:r>
              <a:rPr lang="en-US" sz="1400" spc="5" dirty="0">
                <a:latin typeface="Arial"/>
                <a:cs typeface="Arial"/>
              </a:rPr>
              <a:t> </a:t>
            </a:r>
            <a:r>
              <a:rPr lang="en-US" sz="1400" spc="135" dirty="0">
                <a:latin typeface="Arial"/>
                <a:cs typeface="Arial"/>
              </a:rPr>
              <a:t>of</a:t>
            </a:r>
            <a:r>
              <a:rPr lang="en-US" sz="1400" spc="10" dirty="0">
                <a:latin typeface="Arial"/>
                <a:cs typeface="Arial"/>
              </a:rPr>
              <a:t> </a:t>
            </a:r>
            <a:r>
              <a:rPr lang="en-US" sz="1400" spc="100" dirty="0">
                <a:latin typeface="Arial"/>
                <a:cs typeface="Arial"/>
              </a:rPr>
              <a:t>the</a:t>
            </a:r>
            <a:r>
              <a:rPr lang="en-US" sz="1400" spc="5" dirty="0">
                <a:latin typeface="Arial"/>
                <a:cs typeface="Arial"/>
              </a:rPr>
              <a:t> </a:t>
            </a:r>
            <a:r>
              <a:rPr lang="en-US" sz="1400" spc="85" dirty="0">
                <a:latin typeface="Arial"/>
                <a:cs typeface="Arial"/>
              </a:rPr>
              <a:t>unique</a:t>
            </a:r>
            <a:r>
              <a:rPr lang="en-US" sz="1400" spc="10" dirty="0">
                <a:latin typeface="Arial"/>
                <a:cs typeface="Arial"/>
              </a:rPr>
              <a:t> </a:t>
            </a:r>
            <a:r>
              <a:rPr lang="en-US" sz="1400" spc="85" dirty="0">
                <a:latin typeface="Arial"/>
                <a:cs typeface="Arial"/>
              </a:rPr>
              <a:t>launch</a:t>
            </a:r>
            <a:r>
              <a:rPr lang="en-US" sz="1400" spc="5" dirty="0">
                <a:latin typeface="Arial"/>
                <a:cs typeface="Arial"/>
              </a:rPr>
              <a:t> </a:t>
            </a:r>
            <a:r>
              <a:rPr lang="en-US" sz="1400" dirty="0">
                <a:latin typeface="Arial"/>
                <a:cs typeface="Arial"/>
              </a:rPr>
              <a:t>sites</a:t>
            </a:r>
            <a:r>
              <a:rPr lang="en-US" sz="1400" spc="10" dirty="0">
                <a:latin typeface="Arial"/>
                <a:cs typeface="Arial"/>
              </a:rPr>
              <a:t> </a:t>
            </a:r>
            <a:r>
              <a:rPr lang="en-US" sz="1400" spc="85" dirty="0">
                <a:latin typeface="Arial"/>
                <a:cs typeface="Arial"/>
              </a:rPr>
              <a:t>in</a:t>
            </a:r>
            <a:r>
              <a:rPr lang="en-US" sz="1400" spc="5" dirty="0">
                <a:latin typeface="Arial"/>
                <a:cs typeface="Arial"/>
              </a:rPr>
              <a:t> </a:t>
            </a:r>
            <a:r>
              <a:rPr lang="en-US" sz="1400" spc="100" dirty="0">
                <a:latin typeface="Arial"/>
                <a:cs typeface="Arial"/>
              </a:rPr>
              <a:t>the</a:t>
            </a:r>
            <a:r>
              <a:rPr lang="en-US" sz="1400" spc="10" dirty="0">
                <a:latin typeface="Arial"/>
                <a:cs typeface="Arial"/>
              </a:rPr>
              <a:t> </a:t>
            </a:r>
            <a:r>
              <a:rPr lang="en-US" sz="1400" spc="50" dirty="0">
                <a:latin typeface="Arial"/>
                <a:cs typeface="Arial"/>
              </a:rPr>
              <a:t>space</a:t>
            </a:r>
            <a:r>
              <a:rPr lang="en-US" sz="1400" spc="5" dirty="0">
                <a:latin typeface="Arial"/>
                <a:cs typeface="Arial"/>
              </a:rPr>
              <a:t> </a:t>
            </a:r>
            <a:r>
              <a:rPr lang="en-US" sz="1400" spc="50" dirty="0">
                <a:latin typeface="Arial"/>
                <a:cs typeface="Arial"/>
              </a:rPr>
              <a:t>mission</a:t>
            </a:r>
            <a:endParaRPr lang="en-US" sz="1400" dirty="0">
              <a:latin typeface="Arial"/>
              <a:cs typeface="Arial"/>
            </a:endParaRPr>
          </a:p>
          <a:p>
            <a:pPr marL="1056640" indent="-290195">
              <a:lnSpc>
                <a:spcPct val="100000"/>
              </a:lnSpc>
              <a:spcBef>
                <a:spcPts val="1545"/>
              </a:spcBef>
              <a:tabLst>
                <a:tab pos="1056640" algn="l"/>
              </a:tabLst>
            </a:pPr>
            <a:r>
              <a:rPr lang="en-US" sz="1400" spc="50" dirty="0">
                <a:latin typeface="Arial"/>
                <a:cs typeface="Arial"/>
              </a:rPr>
              <a:t>Displaying</a:t>
            </a:r>
            <a:r>
              <a:rPr lang="en-US" sz="1400" spc="-10" dirty="0">
                <a:latin typeface="Arial"/>
                <a:cs typeface="Arial"/>
              </a:rPr>
              <a:t> </a:t>
            </a:r>
            <a:r>
              <a:rPr lang="en-US" sz="1400" spc="65" dirty="0">
                <a:latin typeface="Arial"/>
                <a:cs typeface="Arial"/>
              </a:rPr>
              <a:t>5</a:t>
            </a:r>
            <a:r>
              <a:rPr lang="en-US" sz="1400" spc="-5" dirty="0">
                <a:latin typeface="Arial"/>
                <a:cs typeface="Arial"/>
              </a:rPr>
              <a:t> </a:t>
            </a:r>
            <a:r>
              <a:rPr lang="en-US" sz="1400" spc="70" dirty="0">
                <a:latin typeface="Arial"/>
                <a:cs typeface="Arial"/>
              </a:rPr>
              <a:t>records</a:t>
            </a:r>
            <a:r>
              <a:rPr lang="en-US" sz="1400" spc="-5" dirty="0">
                <a:latin typeface="Arial"/>
                <a:cs typeface="Arial"/>
              </a:rPr>
              <a:t> </a:t>
            </a:r>
            <a:r>
              <a:rPr lang="en-US" sz="1400" spc="70" dirty="0">
                <a:latin typeface="Arial"/>
                <a:cs typeface="Arial"/>
              </a:rPr>
              <a:t>where</a:t>
            </a:r>
            <a:r>
              <a:rPr lang="en-US" sz="1400" spc="-5" dirty="0">
                <a:latin typeface="Arial"/>
                <a:cs typeface="Arial"/>
              </a:rPr>
              <a:t> </a:t>
            </a:r>
            <a:r>
              <a:rPr lang="en-US" sz="1400" spc="85" dirty="0">
                <a:latin typeface="Arial"/>
                <a:cs typeface="Arial"/>
              </a:rPr>
              <a:t>launch</a:t>
            </a:r>
            <a:r>
              <a:rPr lang="en-US" sz="1400" spc="-5" dirty="0">
                <a:latin typeface="Arial"/>
                <a:cs typeface="Arial"/>
              </a:rPr>
              <a:t> </a:t>
            </a:r>
            <a:r>
              <a:rPr lang="en-US" sz="1400" dirty="0">
                <a:latin typeface="Arial"/>
                <a:cs typeface="Arial"/>
              </a:rPr>
              <a:t>sites</a:t>
            </a:r>
            <a:r>
              <a:rPr lang="en-US" sz="1400" spc="-5" dirty="0">
                <a:latin typeface="Arial"/>
                <a:cs typeface="Arial"/>
              </a:rPr>
              <a:t> </a:t>
            </a:r>
            <a:r>
              <a:rPr lang="en-US" sz="1400" spc="105" dirty="0">
                <a:latin typeface="Arial"/>
                <a:cs typeface="Arial"/>
              </a:rPr>
              <a:t>begin</a:t>
            </a:r>
            <a:r>
              <a:rPr lang="en-US" sz="1400" spc="-10" dirty="0">
                <a:latin typeface="Arial"/>
                <a:cs typeface="Arial"/>
              </a:rPr>
              <a:t> </a:t>
            </a:r>
            <a:r>
              <a:rPr lang="en-US" sz="1400" spc="130" dirty="0">
                <a:latin typeface="Arial"/>
                <a:cs typeface="Arial"/>
              </a:rPr>
              <a:t>with</a:t>
            </a:r>
            <a:r>
              <a:rPr lang="en-US" sz="1400" spc="-5" dirty="0">
                <a:latin typeface="Arial"/>
                <a:cs typeface="Arial"/>
              </a:rPr>
              <a:t> </a:t>
            </a:r>
            <a:r>
              <a:rPr lang="en-US" sz="1400" spc="100" dirty="0">
                <a:latin typeface="Arial"/>
                <a:cs typeface="Arial"/>
              </a:rPr>
              <a:t>the</a:t>
            </a:r>
            <a:r>
              <a:rPr lang="en-US" sz="1400" spc="-5" dirty="0">
                <a:latin typeface="Arial"/>
                <a:cs typeface="Arial"/>
              </a:rPr>
              <a:t> </a:t>
            </a:r>
            <a:r>
              <a:rPr lang="en-US" sz="1400" spc="90" dirty="0">
                <a:latin typeface="Arial"/>
                <a:cs typeface="Arial"/>
              </a:rPr>
              <a:t>string</a:t>
            </a:r>
            <a:r>
              <a:rPr lang="en-US" sz="1400" spc="-5" dirty="0">
                <a:latin typeface="Arial"/>
                <a:cs typeface="Arial"/>
              </a:rPr>
              <a:t> </a:t>
            </a:r>
            <a:r>
              <a:rPr lang="en-US" sz="1400" spc="-10" dirty="0">
                <a:latin typeface="Arial"/>
                <a:cs typeface="Arial"/>
              </a:rPr>
              <a:t>‘CCA'</a:t>
            </a:r>
            <a:endParaRPr lang="en-US" sz="1400" dirty="0">
              <a:latin typeface="Arial"/>
              <a:cs typeface="Arial"/>
            </a:endParaRPr>
          </a:p>
          <a:p>
            <a:pPr marL="1056640" indent="-290195">
              <a:lnSpc>
                <a:spcPct val="100000"/>
              </a:lnSpc>
              <a:spcBef>
                <a:spcPts val="1545"/>
              </a:spcBef>
              <a:tabLst>
                <a:tab pos="1056640" algn="l"/>
              </a:tabLst>
            </a:pPr>
            <a:r>
              <a:rPr lang="en-US" sz="1400" spc="50" dirty="0">
                <a:latin typeface="Arial"/>
                <a:cs typeface="Arial"/>
              </a:rPr>
              <a:t>Displaying</a:t>
            </a:r>
            <a:r>
              <a:rPr lang="en-US" sz="1400" spc="-35" dirty="0">
                <a:latin typeface="Arial"/>
                <a:cs typeface="Arial"/>
              </a:rPr>
              <a:t> </a:t>
            </a:r>
            <a:r>
              <a:rPr lang="en-US" sz="1400" spc="100" dirty="0">
                <a:latin typeface="Arial"/>
                <a:cs typeface="Arial"/>
              </a:rPr>
              <a:t>the</a:t>
            </a:r>
            <a:r>
              <a:rPr lang="en-US" sz="1400" spc="-30" dirty="0">
                <a:latin typeface="Arial"/>
                <a:cs typeface="Arial"/>
              </a:rPr>
              <a:t> </a:t>
            </a:r>
            <a:r>
              <a:rPr lang="en-US" sz="1400" spc="100" dirty="0">
                <a:latin typeface="Arial"/>
                <a:cs typeface="Arial"/>
              </a:rPr>
              <a:t>total</a:t>
            </a:r>
            <a:r>
              <a:rPr lang="en-US" sz="1400" spc="-35" dirty="0">
                <a:latin typeface="Arial"/>
                <a:cs typeface="Arial"/>
              </a:rPr>
              <a:t> </a:t>
            </a:r>
            <a:r>
              <a:rPr lang="en-US" sz="1400" spc="60" dirty="0">
                <a:latin typeface="Arial"/>
                <a:cs typeface="Arial"/>
              </a:rPr>
              <a:t>payload</a:t>
            </a:r>
            <a:r>
              <a:rPr lang="en-US" sz="1400" spc="-30" dirty="0">
                <a:latin typeface="Arial"/>
                <a:cs typeface="Arial"/>
              </a:rPr>
              <a:t> </a:t>
            </a:r>
            <a:r>
              <a:rPr lang="en-US" sz="1400" dirty="0">
                <a:latin typeface="Arial"/>
                <a:cs typeface="Arial"/>
              </a:rPr>
              <a:t>mass</a:t>
            </a:r>
            <a:r>
              <a:rPr lang="en-US" sz="1400" spc="-35" dirty="0">
                <a:latin typeface="Arial"/>
                <a:cs typeface="Arial"/>
              </a:rPr>
              <a:t> </a:t>
            </a:r>
            <a:r>
              <a:rPr lang="en-US" sz="1400" spc="85" dirty="0">
                <a:latin typeface="Arial"/>
                <a:cs typeface="Arial"/>
              </a:rPr>
              <a:t>carried</a:t>
            </a:r>
            <a:r>
              <a:rPr lang="en-US" sz="1400" spc="-30" dirty="0">
                <a:latin typeface="Arial"/>
                <a:cs typeface="Arial"/>
              </a:rPr>
              <a:t> </a:t>
            </a:r>
            <a:r>
              <a:rPr lang="en-US" sz="1400" spc="100" dirty="0">
                <a:latin typeface="Arial"/>
                <a:cs typeface="Arial"/>
              </a:rPr>
              <a:t>by</a:t>
            </a:r>
            <a:r>
              <a:rPr lang="en-US" sz="1400" spc="-35" dirty="0">
                <a:latin typeface="Arial"/>
                <a:cs typeface="Arial"/>
              </a:rPr>
              <a:t> </a:t>
            </a:r>
            <a:r>
              <a:rPr lang="en-US" sz="1400" spc="70" dirty="0">
                <a:latin typeface="Arial"/>
                <a:cs typeface="Arial"/>
              </a:rPr>
              <a:t>boosters</a:t>
            </a:r>
            <a:r>
              <a:rPr lang="en-US" sz="1400" spc="-30" dirty="0">
                <a:latin typeface="Arial"/>
                <a:cs typeface="Arial"/>
              </a:rPr>
              <a:t> </a:t>
            </a:r>
            <a:r>
              <a:rPr lang="en-US" sz="1400" spc="85" dirty="0">
                <a:latin typeface="Arial"/>
                <a:cs typeface="Arial"/>
              </a:rPr>
              <a:t>launched</a:t>
            </a:r>
            <a:r>
              <a:rPr lang="en-US" sz="1400" spc="-35" dirty="0">
                <a:latin typeface="Arial"/>
                <a:cs typeface="Arial"/>
              </a:rPr>
              <a:t> </a:t>
            </a:r>
            <a:r>
              <a:rPr lang="en-US" sz="1400" spc="100" dirty="0">
                <a:latin typeface="Arial"/>
                <a:cs typeface="Arial"/>
              </a:rPr>
              <a:t>by</a:t>
            </a:r>
            <a:r>
              <a:rPr lang="en-US" sz="1400" spc="-30" dirty="0">
                <a:latin typeface="Arial"/>
                <a:cs typeface="Arial"/>
              </a:rPr>
              <a:t> </a:t>
            </a:r>
            <a:r>
              <a:rPr lang="en-US" sz="1400" spc="-20" dirty="0">
                <a:latin typeface="Arial"/>
                <a:cs typeface="Arial"/>
              </a:rPr>
              <a:t>NASA</a:t>
            </a:r>
            <a:r>
              <a:rPr lang="en-US" sz="1400" spc="-35" dirty="0">
                <a:latin typeface="Arial"/>
                <a:cs typeface="Arial"/>
              </a:rPr>
              <a:t> </a:t>
            </a:r>
            <a:r>
              <a:rPr lang="en-US" sz="1400" spc="-10" dirty="0">
                <a:latin typeface="Arial"/>
                <a:cs typeface="Arial"/>
              </a:rPr>
              <a:t>(CRS)</a:t>
            </a:r>
            <a:endParaRPr lang="en-US" sz="1400" dirty="0">
              <a:latin typeface="Arial"/>
              <a:cs typeface="Arial"/>
            </a:endParaRPr>
          </a:p>
          <a:p>
            <a:pPr marL="1056640" indent="-290195">
              <a:lnSpc>
                <a:spcPct val="100000"/>
              </a:lnSpc>
              <a:spcBef>
                <a:spcPts val="1545"/>
              </a:spcBef>
              <a:tabLst>
                <a:tab pos="1056640" algn="l"/>
              </a:tabLst>
            </a:pPr>
            <a:r>
              <a:rPr lang="en-US" sz="1400" spc="50" dirty="0">
                <a:latin typeface="Arial"/>
                <a:cs typeface="Arial"/>
              </a:rPr>
              <a:t>Displaying</a:t>
            </a:r>
            <a:r>
              <a:rPr lang="en-US" sz="1400" spc="-15" dirty="0">
                <a:latin typeface="Arial"/>
                <a:cs typeface="Arial"/>
              </a:rPr>
              <a:t> </a:t>
            </a:r>
            <a:r>
              <a:rPr lang="en-US" sz="1400" dirty="0">
                <a:latin typeface="Arial"/>
                <a:cs typeface="Arial"/>
              </a:rPr>
              <a:t>average</a:t>
            </a:r>
            <a:r>
              <a:rPr lang="en-US" sz="1400" spc="-15" dirty="0">
                <a:latin typeface="Arial"/>
                <a:cs typeface="Arial"/>
              </a:rPr>
              <a:t> </a:t>
            </a:r>
            <a:r>
              <a:rPr lang="en-US" sz="1400" spc="60" dirty="0">
                <a:latin typeface="Arial"/>
                <a:cs typeface="Arial"/>
              </a:rPr>
              <a:t>payload</a:t>
            </a:r>
            <a:r>
              <a:rPr lang="en-US" sz="1400" spc="-10" dirty="0">
                <a:latin typeface="Arial"/>
                <a:cs typeface="Arial"/>
              </a:rPr>
              <a:t> </a:t>
            </a:r>
            <a:r>
              <a:rPr lang="en-US" sz="1400" dirty="0">
                <a:latin typeface="Arial"/>
                <a:cs typeface="Arial"/>
              </a:rPr>
              <a:t>mass</a:t>
            </a:r>
            <a:r>
              <a:rPr lang="en-US" sz="1400" spc="-15" dirty="0">
                <a:latin typeface="Arial"/>
                <a:cs typeface="Arial"/>
              </a:rPr>
              <a:t> </a:t>
            </a:r>
            <a:r>
              <a:rPr lang="en-US" sz="1400" spc="85" dirty="0">
                <a:latin typeface="Arial"/>
                <a:cs typeface="Arial"/>
              </a:rPr>
              <a:t>carried</a:t>
            </a:r>
            <a:r>
              <a:rPr lang="en-US" sz="1400" spc="-15" dirty="0">
                <a:latin typeface="Arial"/>
                <a:cs typeface="Arial"/>
              </a:rPr>
              <a:t> </a:t>
            </a:r>
            <a:r>
              <a:rPr lang="en-US" sz="1400" spc="100" dirty="0">
                <a:latin typeface="Arial"/>
                <a:cs typeface="Arial"/>
              </a:rPr>
              <a:t>by</a:t>
            </a:r>
            <a:r>
              <a:rPr lang="en-US" sz="1400" spc="-10" dirty="0">
                <a:latin typeface="Arial"/>
                <a:cs typeface="Arial"/>
              </a:rPr>
              <a:t> </a:t>
            </a:r>
            <a:r>
              <a:rPr lang="en-US" sz="1400" spc="95" dirty="0">
                <a:latin typeface="Arial"/>
                <a:cs typeface="Arial"/>
              </a:rPr>
              <a:t>booster</a:t>
            </a:r>
            <a:r>
              <a:rPr lang="en-US" sz="1400" spc="-15" dirty="0">
                <a:latin typeface="Arial"/>
                <a:cs typeface="Arial"/>
              </a:rPr>
              <a:t> </a:t>
            </a:r>
            <a:r>
              <a:rPr lang="en-US" sz="1400" spc="50" dirty="0">
                <a:latin typeface="Arial"/>
                <a:cs typeface="Arial"/>
              </a:rPr>
              <a:t>version</a:t>
            </a:r>
            <a:r>
              <a:rPr lang="en-US" sz="1400" spc="-15" dirty="0">
                <a:latin typeface="Arial"/>
                <a:cs typeface="Arial"/>
              </a:rPr>
              <a:t> </a:t>
            </a:r>
            <a:r>
              <a:rPr lang="en-US" sz="1400" dirty="0">
                <a:latin typeface="Arial"/>
                <a:cs typeface="Arial"/>
              </a:rPr>
              <a:t>F9</a:t>
            </a:r>
            <a:r>
              <a:rPr lang="en-US" sz="1400" spc="-10" dirty="0">
                <a:latin typeface="Arial"/>
                <a:cs typeface="Arial"/>
              </a:rPr>
              <a:t> </a:t>
            </a:r>
            <a:r>
              <a:rPr lang="en-US" sz="1400" spc="-20" dirty="0">
                <a:latin typeface="Arial"/>
                <a:cs typeface="Arial"/>
              </a:rPr>
              <a:t>v1.1</a:t>
            </a:r>
            <a:endParaRPr lang="en-US" sz="1400" dirty="0">
              <a:latin typeface="Arial"/>
              <a:cs typeface="Arial"/>
            </a:endParaRPr>
          </a:p>
          <a:p>
            <a:pPr marL="1056640" indent="-290195">
              <a:lnSpc>
                <a:spcPct val="100000"/>
              </a:lnSpc>
              <a:spcBef>
                <a:spcPts val="1545"/>
              </a:spcBef>
              <a:tabLst>
                <a:tab pos="1056640" algn="l"/>
              </a:tabLst>
            </a:pPr>
            <a:r>
              <a:rPr lang="en-US" sz="1400" spc="70" dirty="0">
                <a:latin typeface="Arial"/>
                <a:cs typeface="Arial"/>
              </a:rPr>
              <a:t>Listing</a:t>
            </a:r>
            <a:r>
              <a:rPr lang="en-US" sz="1400" spc="-25" dirty="0">
                <a:latin typeface="Arial"/>
                <a:cs typeface="Arial"/>
              </a:rPr>
              <a:t> </a:t>
            </a:r>
            <a:r>
              <a:rPr lang="en-US" sz="1400" spc="100" dirty="0">
                <a:latin typeface="Arial"/>
                <a:cs typeface="Arial"/>
              </a:rPr>
              <a:t>the</a:t>
            </a:r>
            <a:r>
              <a:rPr lang="en-US" sz="1400" spc="-25" dirty="0">
                <a:latin typeface="Arial"/>
                <a:cs typeface="Arial"/>
              </a:rPr>
              <a:t> </a:t>
            </a:r>
            <a:r>
              <a:rPr lang="en-US" sz="1400" spc="85" dirty="0">
                <a:latin typeface="Arial"/>
                <a:cs typeface="Arial"/>
              </a:rPr>
              <a:t>date</a:t>
            </a:r>
            <a:r>
              <a:rPr lang="en-US" sz="1400" spc="-20" dirty="0">
                <a:latin typeface="Arial"/>
                <a:cs typeface="Arial"/>
              </a:rPr>
              <a:t> </a:t>
            </a:r>
            <a:r>
              <a:rPr lang="en-US" sz="1400" spc="85" dirty="0">
                <a:latin typeface="Arial"/>
                <a:cs typeface="Arial"/>
              </a:rPr>
              <a:t>when</a:t>
            </a:r>
            <a:r>
              <a:rPr lang="en-US" sz="1400" spc="-25" dirty="0">
                <a:latin typeface="Arial"/>
                <a:cs typeface="Arial"/>
              </a:rPr>
              <a:t> </a:t>
            </a:r>
            <a:r>
              <a:rPr lang="en-US" sz="1400" spc="100" dirty="0">
                <a:latin typeface="Arial"/>
                <a:cs typeface="Arial"/>
              </a:rPr>
              <a:t>the</a:t>
            </a:r>
            <a:r>
              <a:rPr lang="en-US" sz="1400" spc="-20" dirty="0">
                <a:latin typeface="Arial"/>
                <a:cs typeface="Arial"/>
              </a:rPr>
              <a:t> </a:t>
            </a:r>
            <a:r>
              <a:rPr lang="en-US" sz="1400" spc="80" dirty="0">
                <a:latin typeface="Arial"/>
                <a:cs typeface="Arial"/>
              </a:rPr>
              <a:t>first</a:t>
            </a:r>
            <a:r>
              <a:rPr lang="en-US" sz="1400" spc="-25" dirty="0">
                <a:latin typeface="Arial"/>
                <a:cs typeface="Arial"/>
              </a:rPr>
              <a:t> </a:t>
            </a:r>
            <a:r>
              <a:rPr lang="en-US" sz="1400" spc="60" dirty="0">
                <a:latin typeface="Arial"/>
                <a:cs typeface="Arial"/>
              </a:rPr>
              <a:t>successful</a:t>
            </a:r>
            <a:r>
              <a:rPr lang="en-US" sz="1400" spc="-25" dirty="0">
                <a:latin typeface="Arial"/>
                <a:cs typeface="Arial"/>
              </a:rPr>
              <a:t> </a:t>
            </a:r>
            <a:r>
              <a:rPr lang="en-US" sz="1400" spc="90" dirty="0">
                <a:latin typeface="Arial"/>
                <a:cs typeface="Arial"/>
              </a:rPr>
              <a:t>landing</a:t>
            </a:r>
            <a:r>
              <a:rPr lang="en-US" sz="1400" spc="-20" dirty="0">
                <a:latin typeface="Arial"/>
                <a:cs typeface="Arial"/>
              </a:rPr>
              <a:t> </a:t>
            </a:r>
            <a:r>
              <a:rPr lang="en-US" sz="1400" spc="120" dirty="0">
                <a:latin typeface="Arial"/>
                <a:cs typeface="Arial"/>
              </a:rPr>
              <a:t>outcome</a:t>
            </a:r>
            <a:r>
              <a:rPr lang="en-US" sz="1400" spc="-25" dirty="0">
                <a:latin typeface="Arial"/>
                <a:cs typeface="Arial"/>
              </a:rPr>
              <a:t> </a:t>
            </a:r>
            <a:r>
              <a:rPr lang="en-US" sz="1400" spc="85" dirty="0">
                <a:latin typeface="Arial"/>
                <a:cs typeface="Arial"/>
              </a:rPr>
              <a:t>in</a:t>
            </a:r>
            <a:r>
              <a:rPr lang="en-US" sz="1400" spc="-20" dirty="0">
                <a:latin typeface="Arial"/>
                <a:cs typeface="Arial"/>
              </a:rPr>
              <a:t> </a:t>
            </a:r>
            <a:r>
              <a:rPr lang="en-US" sz="1400" spc="110" dirty="0">
                <a:latin typeface="Arial"/>
                <a:cs typeface="Arial"/>
              </a:rPr>
              <a:t>ground</a:t>
            </a:r>
            <a:r>
              <a:rPr lang="en-US" sz="1400" spc="-25" dirty="0">
                <a:latin typeface="Arial"/>
                <a:cs typeface="Arial"/>
              </a:rPr>
              <a:t> </a:t>
            </a:r>
            <a:r>
              <a:rPr lang="en-US" sz="1400" spc="95" dirty="0">
                <a:latin typeface="Arial"/>
                <a:cs typeface="Arial"/>
              </a:rPr>
              <a:t>pad</a:t>
            </a:r>
            <a:r>
              <a:rPr lang="en-US" sz="1400" spc="-25" dirty="0">
                <a:latin typeface="Arial"/>
                <a:cs typeface="Arial"/>
              </a:rPr>
              <a:t> </a:t>
            </a:r>
            <a:r>
              <a:rPr lang="en-US" sz="1400" dirty="0">
                <a:latin typeface="Arial"/>
                <a:cs typeface="Arial"/>
              </a:rPr>
              <a:t>was</a:t>
            </a:r>
            <a:r>
              <a:rPr lang="en-US" sz="1400" spc="-20" dirty="0">
                <a:latin typeface="Arial"/>
                <a:cs typeface="Arial"/>
              </a:rPr>
              <a:t> </a:t>
            </a:r>
            <a:r>
              <a:rPr lang="en-US" sz="1400" spc="50" dirty="0">
                <a:latin typeface="Arial"/>
                <a:cs typeface="Arial"/>
              </a:rPr>
              <a:t>achieved</a:t>
            </a:r>
            <a:endParaRPr lang="en-US" sz="1400" dirty="0">
              <a:latin typeface="Arial"/>
              <a:cs typeface="Arial"/>
            </a:endParaRPr>
          </a:p>
          <a:p>
            <a:pPr marL="1056640" marR="5080" indent="-290830">
              <a:lnSpc>
                <a:spcPct val="110000"/>
              </a:lnSpc>
              <a:spcBef>
                <a:spcPts val="1245"/>
              </a:spcBef>
              <a:tabLst>
                <a:tab pos="1056640" algn="l"/>
              </a:tabLst>
            </a:pPr>
            <a:r>
              <a:rPr lang="en-US" sz="1400" spc="70" dirty="0">
                <a:latin typeface="Arial"/>
                <a:cs typeface="Arial"/>
              </a:rPr>
              <a:t>Listing</a:t>
            </a:r>
            <a:r>
              <a:rPr lang="en-US" sz="1400" spc="5" dirty="0">
                <a:latin typeface="Arial"/>
                <a:cs typeface="Arial"/>
              </a:rPr>
              <a:t> </a:t>
            </a:r>
            <a:r>
              <a:rPr lang="en-US" sz="1400" spc="100" dirty="0">
                <a:latin typeface="Arial"/>
                <a:cs typeface="Arial"/>
              </a:rPr>
              <a:t>the</a:t>
            </a:r>
            <a:r>
              <a:rPr lang="en-US" sz="1400" spc="10" dirty="0">
                <a:latin typeface="Arial"/>
                <a:cs typeface="Arial"/>
              </a:rPr>
              <a:t> </a:t>
            </a:r>
            <a:r>
              <a:rPr lang="en-US" sz="1400" dirty="0">
                <a:latin typeface="Arial"/>
                <a:cs typeface="Arial"/>
              </a:rPr>
              <a:t>names</a:t>
            </a:r>
            <a:r>
              <a:rPr lang="en-US" sz="1400" spc="5" dirty="0">
                <a:latin typeface="Arial"/>
                <a:cs typeface="Arial"/>
              </a:rPr>
              <a:t> </a:t>
            </a:r>
            <a:r>
              <a:rPr lang="en-US" sz="1400" spc="135" dirty="0">
                <a:latin typeface="Arial"/>
                <a:cs typeface="Arial"/>
              </a:rPr>
              <a:t>of</a:t>
            </a:r>
            <a:r>
              <a:rPr lang="en-US" sz="1400" spc="10" dirty="0">
                <a:latin typeface="Arial"/>
                <a:cs typeface="Arial"/>
              </a:rPr>
              <a:t> </a:t>
            </a:r>
            <a:r>
              <a:rPr lang="en-US" sz="1400" spc="100" dirty="0">
                <a:latin typeface="Arial"/>
                <a:cs typeface="Arial"/>
              </a:rPr>
              <a:t>the</a:t>
            </a:r>
            <a:r>
              <a:rPr lang="en-US" sz="1400" spc="5" dirty="0">
                <a:latin typeface="Arial"/>
                <a:cs typeface="Arial"/>
              </a:rPr>
              <a:t> </a:t>
            </a:r>
            <a:r>
              <a:rPr lang="en-US" sz="1400" spc="70" dirty="0">
                <a:latin typeface="Arial"/>
                <a:cs typeface="Arial"/>
              </a:rPr>
              <a:t>boosters</a:t>
            </a:r>
            <a:r>
              <a:rPr lang="en-US" sz="1400" spc="10" dirty="0">
                <a:latin typeface="Arial"/>
                <a:cs typeface="Arial"/>
              </a:rPr>
              <a:t> </a:t>
            </a:r>
            <a:r>
              <a:rPr lang="en-US" sz="1400" spc="125" dirty="0">
                <a:latin typeface="Arial"/>
                <a:cs typeface="Arial"/>
              </a:rPr>
              <a:t>which</a:t>
            </a:r>
            <a:r>
              <a:rPr lang="en-US" sz="1400" spc="5" dirty="0">
                <a:latin typeface="Arial"/>
                <a:cs typeface="Arial"/>
              </a:rPr>
              <a:t> </a:t>
            </a:r>
            <a:r>
              <a:rPr lang="en-US" sz="1400" dirty="0">
                <a:latin typeface="Arial"/>
                <a:cs typeface="Arial"/>
              </a:rPr>
              <a:t>have</a:t>
            </a:r>
            <a:r>
              <a:rPr lang="en-US" sz="1400" spc="10" dirty="0">
                <a:latin typeface="Arial"/>
                <a:cs typeface="Arial"/>
              </a:rPr>
              <a:t> </a:t>
            </a:r>
            <a:r>
              <a:rPr lang="en-US" sz="1400" dirty="0">
                <a:latin typeface="Arial"/>
                <a:cs typeface="Arial"/>
              </a:rPr>
              <a:t>success</a:t>
            </a:r>
            <a:r>
              <a:rPr lang="en-US" sz="1400" spc="5" dirty="0">
                <a:latin typeface="Arial"/>
                <a:cs typeface="Arial"/>
              </a:rPr>
              <a:t> </a:t>
            </a:r>
            <a:r>
              <a:rPr lang="en-US" sz="1400" spc="85" dirty="0">
                <a:latin typeface="Arial"/>
                <a:cs typeface="Arial"/>
              </a:rPr>
              <a:t>in</a:t>
            </a:r>
            <a:r>
              <a:rPr lang="en-US" sz="1400" spc="10" dirty="0">
                <a:latin typeface="Arial"/>
                <a:cs typeface="Arial"/>
              </a:rPr>
              <a:t> </a:t>
            </a:r>
            <a:r>
              <a:rPr lang="en-US" sz="1400" spc="95" dirty="0">
                <a:latin typeface="Arial"/>
                <a:cs typeface="Arial"/>
              </a:rPr>
              <a:t>drone</a:t>
            </a:r>
            <a:r>
              <a:rPr lang="en-US" sz="1400" spc="5" dirty="0">
                <a:latin typeface="Arial"/>
                <a:cs typeface="Arial"/>
              </a:rPr>
              <a:t> </a:t>
            </a:r>
            <a:r>
              <a:rPr lang="en-US" sz="1400" spc="65" dirty="0">
                <a:latin typeface="Arial"/>
                <a:cs typeface="Arial"/>
              </a:rPr>
              <a:t>ship</a:t>
            </a:r>
            <a:r>
              <a:rPr lang="en-US" sz="1400" spc="10" dirty="0">
                <a:latin typeface="Arial"/>
                <a:cs typeface="Arial"/>
              </a:rPr>
              <a:t> </a:t>
            </a:r>
            <a:r>
              <a:rPr lang="en-US" sz="1400" spc="65" dirty="0">
                <a:latin typeface="Arial"/>
                <a:cs typeface="Arial"/>
              </a:rPr>
              <a:t>and</a:t>
            </a:r>
            <a:r>
              <a:rPr lang="en-US" sz="1400" spc="5" dirty="0">
                <a:latin typeface="Arial"/>
                <a:cs typeface="Arial"/>
              </a:rPr>
              <a:t> </a:t>
            </a:r>
            <a:r>
              <a:rPr lang="en-US" sz="1400" dirty="0">
                <a:latin typeface="Arial"/>
                <a:cs typeface="Arial"/>
              </a:rPr>
              <a:t>have</a:t>
            </a:r>
            <a:r>
              <a:rPr lang="en-US" sz="1400" spc="10" dirty="0">
                <a:latin typeface="Arial"/>
                <a:cs typeface="Arial"/>
              </a:rPr>
              <a:t> </a:t>
            </a:r>
            <a:r>
              <a:rPr lang="en-US" sz="1400" spc="60" dirty="0">
                <a:latin typeface="Arial"/>
                <a:cs typeface="Arial"/>
              </a:rPr>
              <a:t>payload</a:t>
            </a:r>
            <a:r>
              <a:rPr lang="en-US" sz="1400" spc="5" dirty="0">
                <a:latin typeface="Arial"/>
                <a:cs typeface="Arial"/>
              </a:rPr>
              <a:t> </a:t>
            </a:r>
            <a:r>
              <a:rPr lang="en-US" sz="1400" dirty="0">
                <a:latin typeface="Arial"/>
                <a:cs typeface="Arial"/>
              </a:rPr>
              <a:t>mass</a:t>
            </a:r>
            <a:r>
              <a:rPr lang="en-US" sz="1400" spc="10" dirty="0">
                <a:latin typeface="Arial"/>
                <a:cs typeface="Arial"/>
              </a:rPr>
              <a:t> </a:t>
            </a:r>
            <a:r>
              <a:rPr lang="en-US" sz="1400" spc="70" dirty="0">
                <a:latin typeface="Arial"/>
                <a:cs typeface="Arial"/>
              </a:rPr>
              <a:t>greater</a:t>
            </a:r>
            <a:r>
              <a:rPr lang="en-US" sz="1400" spc="5" dirty="0">
                <a:latin typeface="Arial"/>
                <a:cs typeface="Arial"/>
              </a:rPr>
              <a:t> </a:t>
            </a:r>
            <a:r>
              <a:rPr lang="en-US" sz="1400" spc="85" dirty="0">
                <a:latin typeface="Arial"/>
                <a:cs typeface="Arial"/>
              </a:rPr>
              <a:t>than</a:t>
            </a:r>
            <a:r>
              <a:rPr lang="en-US" sz="1400" spc="10" dirty="0">
                <a:latin typeface="Arial"/>
                <a:cs typeface="Arial"/>
              </a:rPr>
              <a:t> </a:t>
            </a:r>
            <a:r>
              <a:rPr lang="en-US" sz="1400" spc="254" dirty="0">
                <a:latin typeface="Arial"/>
                <a:cs typeface="Arial"/>
              </a:rPr>
              <a:t>4000</a:t>
            </a:r>
            <a:r>
              <a:rPr lang="en-US" sz="1400" spc="10" dirty="0">
                <a:latin typeface="Arial"/>
                <a:cs typeface="Arial"/>
              </a:rPr>
              <a:t> </a:t>
            </a:r>
            <a:r>
              <a:rPr lang="en-US" sz="1400" spc="95" dirty="0">
                <a:latin typeface="Arial"/>
                <a:cs typeface="Arial"/>
              </a:rPr>
              <a:t>but </a:t>
            </a:r>
            <a:r>
              <a:rPr lang="en-US" sz="1400" dirty="0">
                <a:latin typeface="Arial"/>
                <a:cs typeface="Arial"/>
              </a:rPr>
              <a:t>less</a:t>
            </a:r>
            <a:r>
              <a:rPr lang="en-US" sz="1400" spc="-35" dirty="0">
                <a:latin typeface="Arial"/>
                <a:cs typeface="Arial"/>
              </a:rPr>
              <a:t> </a:t>
            </a:r>
            <a:r>
              <a:rPr lang="en-US" sz="1400" spc="85" dirty="0">
                <a:latin typeface="Arial"/>
                <a:cs typeface="Arial"/>
              </a:rPr>
              <a:t>than</a:t>
            </a:r>
            <a:r>
              <a:rPr lang="en-US" sz="1400" spc="-35" dirty="0">
                <a:latin typeface="Arial"/>
                <a:cs typeface="Arial"/>
              </a:rPr>
              <a:t> </a:t>
            </a:r>
            <a:r>
              <a:rPr lang="en-US" sz="1400" spc="240" dirty="0">
                <a:latin typeface="Arial"/>
                <a:cs typeface="Arial"/>
              </a:rPr>
              <a:t>6000</a:t>
            </a:r>
            <a:endParaRPr lang="en-US" sz="1400" dirty="0">
              <a:latin typeface="Arial"/>
              <a:cs typeface="Arial"/>
            </a:endParaRPr>
          </a:p>
          <a:p>
            <a:pPr marL="1056640" indent="-290195">
              <a:lnSpc>
                <a:spcPct val="100000"/>
              </a:lnSpc>
              <a:spcBef>
                <a:spcPts val="1545"/>
              </a:spcBef>
              <a:tabLst>
                <a:tab pos="1056640" algn="l"/>
              </a:tabLst>
            </a:pPr>
            <a:r>
              <a:rPr lang="en-US" sz="1400" spc="70" dirty="0">
                <a:latin typeface="Arial"/>
                <a:cs typeface="Arial"/>
              </a:rPr>
              <a:t>Listing</a:t>
            </a:r>
            <a:r>
              <a:rPr lang="en-US" sz="1400" spc="-25" dirty="0">
                <a:latin typeface="Arial"/>
                <a:cs typeface="Arial"/>
              </a:rPr>
              <a:t> </a:t>
            </a:r>
            <a:r>
              <a:rPr lang="en-US" sz="1400" spc="100" dirty="0">
                <a:latin typeface="Arial"/>
                <a:cs typeface="Arial"/>
              </a:rPr>
              <a:t>the</a:t>
            </a:r>
            <a:r>
              <a:rPr lang="en-US" sz="1400" spc="-20" dirty="0">
                <a:latin typeface="Arial"/>
                <a:cs typeface="Arial"/>
              </a:rPr>
              <a:t> </a:t>
            </a:r>
            <a:r>
              <a:rPr lang="en-US" sz="1400" spc="100" dirty="0">
                <a:latin typeface="Arial"/>
                <a:cs typeface="Arial"/>
              </a:rPr>
              <a:t>total</a:t>
            </a:r>
            <a:r>
              <a:rPr lang="en-US" sz="1400" spc="-25" dirty="0">
                <a:latin typeface="Arial"/>
                <a:cs typeface="Arial"/>
              </a:rPr>
              <a:t> </a:t>
            </a:r>
            <a:r>
              <a:rPr lang="en-US" sz="1400" spc="110" dirty="0">
                <a:latin typeface="Arial"/>
                <a:cs typeface="Arial"/>
              </a:rPr>
              <a:t>number</a:t>
            </a:r>
            <a:r>
              <a:rPr lang="en-US" sz="1400" spc="-20" dirty="0">
                <a:latin typeface="Arial"/>
                <a:cs typeface="Arial"/>
              </a:rPr>
              <a:t> </a:t>
            </a:r>
            <a:r>
              <a:rPr lang="en-US" sz="1400" spc="135" dirty="0">
                <a:latin typeface="Arial"/>
                <a:cs typeface="Arial"/>
              </a:rPr>
              <a:t>of</a:t>
            </a:r>
            <a:r>
              <a:rPr lang="en-US" sz="1400" spc="-25" dirty="0">
                <a:latin typeface="Arial"/>
                <a:cs typeface="Arial"/>
              </a:rPr>
              <a:t> </a:t>
            </a:r>
            <a:r>
              <a:rPr lang="en-US" sz="1400" spc="60" dirty="0">
                <a:latin typeface="Arial"/>
                <a:cs typeface="Arial"/>
              </a:rPr>
              <a:t>successful</a:t>
            </a:r>
            <a:r>
              <a:rPr lang="en-US" sz="1400" spc="-20" dirty="0">
                <a:latin typeface="Arial"/>
                <a:cs typeface="Arial"/>
              </a:rPr>
              <a:t> </a:t>
            </a:r>
            <a:r>
              <a:rPr lang="en-US" sz="1400" spc="65" dirty="0">
                <a:latin typeface="Arial"/>
                <a:cs typeface="Arial"/>
              </a:rPr>
              <a:t>and</a:t>
            </a:r>
            <a:r>
              <a:rPr lang="en-US" sz="1400" spc="-25" dirty="0">
                <a:latin typeface="Arial"/>
                <a:cs typeface="Arial"/>
              </a:rPr>
              <a:t> </a:t>
            </a:r>
            <a:r>
              <a:rPr lang="en-US" sz="1400" spc="55" dirty="0">
                <a:latin typeface="Arial"/>
                <a:cs typeface="Arial"/>
              </a:rPr>
              <a:t>failure</a:t>
            </a:r>
            <a:r>
              <a:rPr lang="en-US" sz="1400" spc="-20" dirty="0">
                <a:latin typeface="Arial"/>
                <a:cs typeface="Arial"/>
              </a:rPr>
              <a:t> </a:t>
            </a:r>
            <a:r>
              <a:rPr lang="en-US" sz="1400" spc="60" dirty="0">
                <a:latin typeface="Arial"/>
                <a:cs typeface="Arial"/>
              </a:rPr>
              <a:t>mission</a:t>
            </a:r>
            <a:r>
              <a:rPr lang="en-US" sz="1400" spc="-25" dirty="0">
                <a:latin typeface="Arial"/>
                <a:cs typeface="Arial"/>
              </a:rPr>
              <a:t> </a:t>
            </a:r>
            <a:r>
              <a:rPr lang="en-US" sz="1400" spc="90" dirty="0">
                <a:latin typeface="Arial"/>
                <a:cs typeface="Arial"/>
              </a:rPr>
              <a:t>outcomes</a:t>
            </a:r>
            <a:endParaRPr lang="en-US" sz="1400" dirty="0">
              <a:latin typeface="Arial"/>
              <a:cs typeface="Arial"/>
            </a:endParaRPr>
          </a:p>
          <a:p>
            <a:pPr marL="1056640" indent="-290195">
              <a:lnSpc>
                <a:spcPct val="100000"/>
              </a:lnSpc>
              <a:spcBef>
                <a:spcPts val="1545"/>
              </a:spcBef>
              <a:tabLst>
                <a:tab pos="1056640" algn="l"/>
              </a:tabLst>
            </a:pPr>
            <a:r>
              <a:rPr lang="en-US" sz="1400" spc="70" dirty="0">
                <a:latin typeface="Arial"/>
                <a:cs typeface="Arial"/>
              </a:rPr>
              <a:t>Listing</a:t>
            </a:r>
            <a:r>
              <a:rPr lang="en-US" sz="1400" spc="15" dirty="0">
                <a:latin typeface="Arial"/>
                <a:cs typeface="Arial"/>
              </a:rPr>
              <a:t> </a:t>
            </a:r>
            <a:r>
              <a:rPr lang="en-US" sz="1400" spc="100" dirty="0">
                <a:latin typeface="Arial"/>
                <a:cs typeface="Arial"/>
              </a:rPr>
              <a:t>the</a:t>
            </a:r>
            <a:r>
              <a:rPr lang="en-US" sz="1400" spc="20" dirty="0">
                <a:latin typeface="Arial"/>
                <a:cs typeface="Arial"/>
              </a:rPr>
              <a:t> </a:t>
            </a:r>
            <a:r>
              <a:rPr lang="en-US" sz="1400" dirty="0">
                <a:latin typeface="Arial"/>
                <a:cs typeface="Arial"/>
              </a:rPr>
              <a:t>names</a:t>
            </a:r>
            <a:r>
              <a:rPr lang="en-US" sz="1400" spc="20" dirty="0">
                <a:latin typeface="Arial"/>
                <a:cs typeface="Arial"/>
              </a:rPr>
              <a:t> </a:t>
            </a:r>
            <a:r>
              <a:rPr lang="en-US" sz="1400" spc="135" dirty="0">
                <a:latin typeface="Arial"/>
                <a:cs typeface="Arial"/>
              </a:rPr>
              <a:t>of</a:t>
            </a:r>
            <a:r>
              <a:rPr lang="en-US" sz="1400" spc="15" dirty="0">
                <a:latin typeface="Arial"/>
                <a:cs typeface="Arial"/>
              </a:rPr>
              <a:t> </a:t>
            </a:r>
            <a:r>
              <a:rPr lang="en-US" sz="1400" spc="100" dirty="0">
                <a:latin typeface="Arial"/>
                <a:cs typeface="Arial"/>
              </a:rPr>
              <a:t>the</a:t>
            </a:r>
            <a:r>
              <a:rPr lang="en-US" sz="1400" spc="20" dirty="0">
                <a:latin typeface="Arial"/>
                <a:cs typeface="Arial"/>
              </a:rPr>
              <a:t> </a:t>
            </a:r>
            <a:r>
              <a:rPr lang="en-US" sz="1400" spc="95" dirty="0">
                <a:latin typeface="Arial"/>
                <a:cs typeface="Arial"/>
              </a:rPr>
              <a:t>booster</a:t>
            </a:r>
            <a:r>
              <a:rPr lang="en-US" sz="1400" spc="20" dirty="0">
                <a:latin typeface="Arial"/>
                <a:cs typeface="Arial"/>
              </a:rPr>
              <a:t> </a:t>
            </a:r>
            <a:r>
              <a:rPr lang="en-US" sz="1400" dirty="0">
                <a:latin typeface="Arial"/>
                <a:cs typeface="Arial"/>
              </a:rPr>
              <a:t>versions</a:t>
            </a:r>
            <a:r>
              <a:rPr lang="en-US" sz="1400" spc="15" dirty="0">
                <a:latin typeface="Arial"/>
                <a:cs typeface="Arial"/>
              </a:rPr>
              <a:t> </a:t>
            </a:r>
            <a:r>
              <a:rPr lang="en-US" sz="1400" spc="125" dirty="0">
                <a:latin typeface="Arial"/>
                <a:cs typeface="Arial"/>
              </a:rPr>
              <a:t>which</a:t>
            </a:r>
            <a:r>
              <a:rPr lang="en-US" sz="1400" spc="20" dirty="0">
                <a:latin typeface="Arial"/>
                <a:cs typeface="Arial"/>
              </a:rPr>
              <a:t> </a:t>
            </a:r>
            <a:r>
              <a:rPr lang="en-US" sz="1400" dirty="0">
                <a:latin typeface="Arial"/>
                <a:cs typeface="Arial"/>
              </a:rPr>
              <a:t>have</a:t>
            </a:r>
            <a:r>
              <a:rPr lang="en-US" sz="1400" spc="20" dirty="0">
                <a:latin typeface="Arial"/>
                <a:cs typeface="Arial"/>
              </a:rPr>
              <a:t> </a:t>
            </a:r>
            <a:r>
              <a:rPr lang="en-US" sz="1400" spc="85" dirty="0">
                <a:latin typeface="Arial"/>
                <a:cs typeface="Arial"/>
              </a:rPr>
              <a:t>carried</a:t>
            </a:r>
            <a:r>
              <a:rPr lang="en-US" sz="1400" spc="20" dirty="0">
                <a:latin typeface="Arial"/>
                <a:cs typeface="Arial"/>
              </a:rPr>
              <a:t> </a:t>
            </a:r>
            <a:r>
              <a:rPr lang="en-US" sz="1400" spc="100" dirty="0">
                <a:latin typeface="Arial"/>
                <a:cs typeface="Arial"/>
              </a:rPr>
              <a:t>the</a:t>
            </a:r>
            <a:r>
              <a:rPr lang="en-US" sz="1400" spc="15" dirty="0">
                <a:latin typeface="Arial"/>
                <a:cs typeface="Arial"/>
              </a:rPr>
              <a:t> </a:t>
            </a:r>
            <a:r>
              <a:rPr lang="en-US" sz="1400" spc="90" dirty="0">
                <a:latin typeface="Arial"/>
                <a:cs typeface="Arial"/>
              </a:rPr>
              <a:t>maximum</a:t>
            </a:r>
            <a:r>
              <a:rPr lang="en-US" sz="1400" spc="20" dirty="0">
                <a:latin typeface="Arial"/>
                <a:cs typeface="Arial"/>
              </a:rPr>
              <a:t> </a:t>
            </a:r>
            <a:r>
              <a:rPr lang="en-US" sz="1400" spc="60" dirty="0">
                <a:latin typeface="Arial"/>
                <a:cs typeface="Arial"/>
              </a:rPr>
              <a:t>payload</a:t>
            </a:r>
            <a:r>
              <a:rPr lang="en-US" sz="1400" spc="20" dirty="0">
                <a:latin typeface="Arial"/>
                <a:cs typeface="Arial"/>
              </a:rPr>
              <a:t> </a:t>
            </a:r>
            <a:r>
              <a:rPr lang="en-US" sz="1400" spc="-20" dirty="0">
                <a:latin typeface="Arial"/>
                <a:cs typeface="Arial"/>
              </a:rPr>
              <a:t>mass</a:t>
            </a:r>
            <a:endParaRPr lang="en-US" sz="1400" dirty="0">
              <a:latin typeface="Arial"/>
              <a:cs typeface="Arial"/>
            </a:endParaRPr>
          </a:p>
          <a:p>
            <a:pPr marL="1056640" marR="301625" indent="-290830">
              <a:lnSpc>
                <a:spcPct val="110000"/>
              </a:lnSpc>
              <a:spcBef>
                <a:spcPts val="1240"/>
              </a:spcBef>
              <a:tabLst>
                <a:tab pos="1056640" algn="l"/>
              </a:tabLst>
            </a:pPr>
            <a:r>
              <a:rPr lang="en-US" sz="1400" spc="70" dirty="0">
                <a:latin typeface="Arial"/>
                <a:cs typeface="Arial"/>
              </a:rPr>
              <a:t>Listing</a:t>
            </a:r>
            <a:r>
              <a:rPr lang="en-US" sz="1400" spc="10" dirty="0">
                <a:latin typeface="Arial"/>
                <a:cs typeface="Arial"/>
              </a:rPr>
              <a:t> </a:t>
            </a:r>
            <a:r>
              <a:rPr lang="en-US" sz="1400" spc="100" dirty="0">
                <a:latin typeface="Arial"/>
                <a:cs typeface="Arial"/>
              </a:rPr>
              <a:t>the</a:t>
            </a:r>
            <a:r>
              <a:rPr lang="en-US" sz="1400" spc="15" dirty="0">
                <a:latin typeface="Arial"/>
                <a:cs typeface="Arial"/>
              </a:rPr>
              <a:t> </a:t>
            </a:r>
            <a:r>
              <a:rPr lang="en-US" sz="1400" spc="75" dirty="0">
                <a:latin typeface="Arial"/>
                <a:cs typeface="Arial"/>
              </a:rPr>
              <a:t>failed</a:t>
            </a:r>
            <a:r>
              <a:rPr lang="en-US" sz="1400" spc="10" dirty="0">
                <a:latin typeface="Arial"/>
                <a:cs typeface="Arial"/>
              </a:rPr>
              <a:t> </a:t>
            </a:r>
            <a:r>
              <a:rPr lang="en-US" sz="1400" spc="90" dirty="0">
                <a:latin typeface="Arial"/>
                <a:cs typeface="Arial"/>
              </a:rPr>
              <a:t>landing</a:t>
            </a:r>
            <a:r>
              <a:rPr lang="en-US" sz="1400" spc="15" dirty="0">
                <a:latin typeface="Arial"/>
                <a:cs typeface="Arial"/>
              </a:rPr>
              <a:t> </a:t>
            </a:r>
            <a:r>
              <a:rPr lang="en-US" sz="1400" spc="100" dirty="0">
                <a:latin typeface="Arial"/>
                <a:cs typeface="Arial"/>
              </a:rPr>
              <a:t>outcomes</a:t>
            </a:r>
            <a:r>
              <a:rPr lang="en-US" sz="1400" spc="10" dirty="0">
                <a:latin typeface="Arial"/>
                <a:cs typeface="Arial"/>
              </a:rPr>
              <a:t> </a:t>
            </a:r>
            <a:r>
              <a:rPr lang="en-US" sz="1400" spc="85" dirty="0">
                <a:latin typeface="Arial"/>
                <a:cs typeface="Arial"/>
              </a:rPr>
              <a:t>in</a:t>
            </a:r>
            <a:r>
              <a:rPr lang="en-US" sz="1400" spc="15" dirty="0">
                <a:latin typeface="Arial"/>
                <a:cs typeface="Arial"/>
              </a:rPr>
              <a:t> </a:t>
            </a:r>
            <a:r>
              <a:rPr lang="en-US" sz="1400" spc="95" dirty="0">
                <a:latin typeface="Arial"/>
                <a:cs typeface="Arial"/>
              </a:rPr>
              <a:t>drone</a:t>
            </a:r>
            <a:r>
              <a:rPr lang="en-US" sz="1400" spc="10" dirty="0">
                <a:latin typeface="Arial"/>
                <a:cs typeface="Arial"/>
              </a:rPr>
              <a:t> </a:t>
            </a:r>
            <a:r>
              <a:rPr lang="en-US" sz="1400" dirty="0">
                <a:latin typeface="Arial"/>
                <a:cs typeface="Arial"/>
              </a:rPr>
              <a:t>ship,</a:t>
            </a:r>
            <a:r>
              <a:rPr lang="en-US" sz="1400" spc="15" dirty="0">
                <a:latin typeface="Arial"/>
                <a:cs typeface="Arial"/>
              </a:rPr>
              <a:t> </a:t>
            </a:r>
            <a:r>
              <a:rPr lang="en-US" sz="1400" spc="95" dirty="0">
                <a:latin typeface="Arial"/>
                <a:cs typeface="Arial"/>
              </a:rPr>
              <a:t>their</a:t>
            </a:r>
            <a:r>
              <a:rPr lang="en-US" sz="1400" spc="10" dirty="0">
                <a:latin typeface="Arial"/>
                <a:cs typeface="Arial"/>
              </a:rPr>
              <a:t> </a:t>
            </a:r>
            <a:r>
              <a:rPr lang="en-US" sz="1400" spc="95" dirty="0">
                <a:latin typeface="Arial"/>
                <a:cs typeface="Arial"/>
              </a:rPr>
              <a:t>booster</a:t>
            </a:r>
            <a:r>
              <a:rPr lang="en-US" sz="1400" spc="15" dirty="0">
                <a:latin typeface="Arial"/>
                <a:cs typeface="Arial"/>
              </a:rPr>
              <a:t> </a:t>
            </a:r>
            <a:r>
              <a:rPr lang="en-US" sz="1400" dirty="0">
                <a:latin typeface="Arial"/>
                <a:cs typeface="Arial"/>
              </a:rPr>
              <a:t>versions</a:t>
            </a:r>
            <a:r>
              <a:rPr lang="en-US" sz="1400" spc="10" dirty="0">
                <a:latin typeface="Arial"/>
                <a:cs typeface="Arial"/>
              </a:rPr>
              <a:t> </a:t>
            </a:r>
            <a:r>
              <a:rPr lang="en-US" sz="1400" spc="65" dirty="0">
                <a:latin typeface="Arial"/>
                <a:cs typeface="Arial"/>
              </a:rPr>
              <a:t>and</a:t>
            </a:r>
            <a:r>
              <a:rPr lang="en-US" sz="1400" spc="15" dirty="0">
                <a:latin typeface="Arial"/>
                <a:cs typeface="Arial"/>
              </a:rPr>
              <a:t> </a:t>
            </a:r>
            <a:r>
              <a:rPr lang="en-US" sz="1400" spc="85" dirty="0">
                <a:latin typeface="Arial"/>
                <a:cs typeface="Arial"/>
              </a:rPr>
              <a:t>launch</a:t>
            </a:r>
            <a:r>
              <a:rPr lang="en-US" sz="1400" spc="15" dirty="0">
                <a:latin typeface="Arial"/>
                <a:cs typeface="Arial"/>
              </a:rPr>
              <a:t> </a:t>
            </a:r>
            <a:r>
              <a:rPr lang="en-US" sz="1400" spc="55" dirty="0">
                <a:latin typeface="Arial"/>
                <a:cs typeface="Arial"/>
              </a:rPr>
              <a:t>site</a:t>
            </a:r>
            <a:r>
              <a:rPr lang="en-US" sz="1400" spc="10" dirty="0">
                <a:latin typeface="Arial"/>
                <a:cs typeface="Arial"/>
              </a:rPr>
              <a:t> </a:t>
            </a:r>
            <a:r>
              <a:rPr lang="en-US" sz="1400" dirty="0">
                <a:latin typeface="Arial"/>
                <a:cs typeface="Arial"/>
              </a:rPr>
              <a:t>names</a:t>
            </a:r>
            <a:r>
              <a:rPr lang="en-US" sz="1400" spc="15" dirty="0">
                <a:latin typeface="Arial"/>
                <a:cs typeface="Arial"/>
              </a:rPr>
              <a:t> </a:t>
            </a:r>
            <a:r>
              <a:rPr lang="en-US" sz="1400" spc="95" dirty="0">
                <a:latin typeface="Arial"/>
                <a:cs typeface="Arial"/>
              </a:rPr>
              <a:t>for</a:t>
            </a:r>
            <a:r>
              <a:rPr lang="en-US" sz="1400" spc="10" dirty="0">
                <a:latin typeface="Arial"/>
                <a:cs typeface="Arial"/>
              </a:rPr>
              <a:t> </a:t>
            </a:r>
            <a:r>
              <a:rPr lang="en-US" sz="1400" spc="100" dirty="0">
                <a:latin typeface="Arial"/>
                <a:cs typeface="Arial"/>
              </a:rPr>
              <a:t>the</a:t>
            </a:r>
            <a:r>
              <a:rPr lang="en-US" sz="1400" spc="15" dirty="0">
                <a:latin typeface="Arial"/>
                <a:cs typeface="Arial"/>
              </a:rPr>
              <a:t> </a:t>
            </a:r>
            <a:r>
              <a:rPr lang="en-US" sz="1400" spc="95" dirty="0">
                <a:latin typeface="Arial"/>
                <a:cs typeface="Arial"/>
              </a:rPr>
              <a:t>months</a:t>
            </a:r>
            <a:r>
              <a:rPr lang="en-US" sz="1400" spc="10" dirty="0">
                <a:latin typeface="Arial"/>
                <a:cs typeface="Arial"/>
              </a:rPr>
              <a:t> </a:t>
            </a:r>
            <a:r>
              <a:rPr lang="en-US" sz="1400" spc="-25" dirty="0">
                <a:latin typeface="Arial"/>
                <a:cs typeface="Arial"/>
              </a:rPr>
              <a:t>in </a:t>
            </a:r>
            <a:r>
              <a:rPr lang="en-US" sz="1400" dirty="0">
                <a:latin typeface="Arial"/>
                <a:cs typeface="Arial"/>
              </a:rPr>
              <a:t>year</a:t>
            </a:r>
            <a:r>
              <a:rPr lang="en-US" sz="1400" spc="65" dirty="0">
                <a:latin typeface="Arial"/>
                <a:cs typeface="Arial"/>
              </a:rPr>
              <a:t> </a:t>
            </a:r>
            <a:r>
              <a:rPr lang="en-US" sz="1400" spc="-20" dirty="0">
                <a:latin typeface="Arial"/>
                <a:cs typeface="Arial"/>
              </a:rPr>
              <a:t>2015</a:t>
            </a:r>
            <a:endParaRPr lang="en-US" sz="1400" dirty="0">
              <a:latin typeface="Arial"/>
              <a:cs typeface="Arial"/>
            </a:endParaRPr>
          </a:p>
          <a:p>
            <a:pPr marL="1056640" marR="344805" indent="-290830">
              <a:lnSpc>
                <a:spcPct val="110000"/>
              </a:lnSpc>
              <a:spcBef>
                <a:spcPts val="1245"/>
              </a:spcBef>
              <a:tabLst>
                <a:tab pos="1056640" algn="l"/>
              </a:tabLst>
            </a:pPr>
            <a:r>
              <a:rPr lang="en-US" sz="1400" dirty="0">
                <a:latin typeface="Arial"/>
                <a:cs typeface="Arial"/>
              </a:rPr>
              <a:t>Ranking</a:t>
            </a:r>
            <a:r>
              <a:rPr lang="en-US" sz="1400" spc="15" dirty="0">
                <a:latin typeface="Arial"/>
                <a:cs typeface="Arial"/>
              </a:rPr>
              <a:t> </a:t>
            </a:r>
            <a:r>
              <a:rPr lang="en-US" sz="1400" spc="100" dirty="0">
                <a:latin typeface="Arial"/>
                <a:cs typeface="Arial"/>
              </a:rPr>
              <a:t>the</a:t>
            </a:r>
            <a:r>
              <a:rPr lang="en-US" sz="1400" spc="20" dirty="0">
                <a:latin typeface="Arial"/>
                <a:cs typeface="Arial"/>
              </a:rPr>
              <a:t> </a:t>
            </a:r>
            <a:r>
              <a:rPr lang="en-US" sz="1400" spc="120" dirty="0">
                <a:latin typeface="Arial"/>
                <a:cs typeface="Arial"/>
              </a:rPr>
              <a:t>count</a:t>
            </a:r>
            <a:r>
              <a:rPr lang="en-US" sz="1400" spc="15" dirty="0">
                <a:latin typeface="Arial"/>
                <a:cs typeface="Arial"/>
              </a:rPr>
              <a:t> </a:t>
            </a:r>
            <a:r>
              <a:rPr lang="en-US" sz="1400" spc="135" dirty="0">
                <a:latin typeface="Arial"/>
                <a:cs typeface="Arial"/>
              </a:rPr>
              <a:t>of</a:t>
            </a:r>
            <a:r>
              <a:rPr lang="en-US" sz="1400" spc="20" dirty="0">
                <a:latin typeface="Arial"/>
                <a:cs typeface="Arial"/>
              </a:rPr>
              <a:t> </a:t>
            </a:r>
            <a:r>
              <a:rPr lang="en-US" sz="1400" spc="90" dirty="0">
                <a:latin typeface="Arial"/>
                <a:cs typeface="Arial"/>
              </a:rPr>
              <a:t>landing</a:t>
            </a:r>
            <a:r>
              <a:rPr lang="en-US" sz="1400" spc="15" dirty="0">
                <a:latin typeface="Arial"/>
                <a:cs typeface="Arial"/>
              </a:rPr>
              <a:t> </a:t>
            </a:r>
            <a:r>
              <a:rPr lang="en-US" sz="1400" spc="100" dirty="0">
                <a:latin typeface="Arial"/>
                <a:cs typeface="Arial"/>
              </a:rPr>
              <a:t>outcomes</a:t>
            </a:r>
            <a:r>
              <a:rPr lang="en-US" sz="1400" spc="20" dirty="0">
                <a:latin typeface="Arial"/>
                <a:cs typeface="Arial"/>
              </a:rPr>
              <a:t> </a:t>
            </a:r>
            <a:r>
              <a:rPr lang="en-US" sz="1400" dirty="0">
                <a:latin typeface="Arial"/>
                <a:cs typeface="Arial"/>
              </a:rPr>
              <a:t>(such</a:t>
            </a:r>
            <a:r>
              <a:rPr lang="en-US" sz="1400" spc="15" dirty="0">
                <a:latin typeface="Arial"/>
                <a:cs typeface="Arial"/>
              </a:rPr>
              <a:t> </a:t>
            </a:r>
            <a:r>
              <a:rPr lang="en-US" sz="1400" dirty="0">
                <a:latin typeface="Arial"/>
                <a:cs typeface="Arial"/>
              </a:rPr>
              <a:t>as</a:t>
            </a:r>
            <a:r>
              <a:rPr lang="en-US" sz="1400" spc="20" dirty="0">
                <a:latin typeface="Arial"/>
                <a:cs typeface="Arial"/>
              </a:rPr>
              <a:t> </a:t>
            </a:r>
            <a:r>
              <a:rPr lang="en-US" sz="1400" dirty="0">
                <a:latin typeface="Arial"/>
                <a:cs typeface="Arial"/>
              </a:rPr>
              <a:t>Failure</a:t>
            </a:r>
            <a:r>
              <a:rPr lang="en-US" sz="1400" spc="15" dirty="0">
                <a:latin typeface="Arial"/>
                <a:cs typeface="Arial"/>
              </a:rPr>
              <a:t> </a:t>
            </a:r>
            <a:r>
              <a:rPr lang="en-US" sz="1400" spc="70" dirty="0">
                <a:latin typeface="Arial"/>
                <a:cs typeface="Arial"/>
              </a:rPr>
              <a:t>(drone</a:t>
            </a:r>
            <a:r>
              <a:rPr lang="en-US" sz="1400" spc="20" dirty="0">
                <a:latin typeface="Arial"/>
                <a:cs typeface="Arial"/>
              </a:rPr>
              <a:t> </a:t>
            </a:r>
            <a:r>
              <a:rPr lang="en-US" sz="1400" spc="50" dirty="0">
                <a:latin typeface="Arial"/>
                <a:cs typeface="Arial"/>
              </a:rPr>
              <a:t>ship)</a:t>
            </a:r>
            <a:r>
              <a:rPr lang="en-US" sz="1400" spc="15" dirty="0">
                <a:latin typeface="Arial"/>
                <a:cs typeface="Arial"/>
              </a:rPr>
              <a:t> </a:t>
            </a:r>
            <a:r>
              <a:rPr lang="en-US" sz="1400" spc="100" dirty="0">
                <a:latin typeface="Arial"/>
                <a:cs typeface="Arial"/>
              </a:rPr>
              <a:t>or</a:t>
            </a:r>
            <a:r>
              <a:rPr lang="en-US" sz="1400" spc="20" dirty="0">
                <a:latin typeface="Arial"/>
                <a:cs typeface="Arial"/>
              </a:rPr>
              <a:t> </a:t>
            </a:r>
            <a:r>
              <a:rPr lang="en-US" sz="1400" dirty="0">
                <a:latin typeface="Arial"/>
                <a:cs typeface="Arial"/>
              </a:rPr>
              <a:t>Success</a:t>
            </a:r>
            <a:r>
              <a:rPr lang="en-US" sz="1400" spc="15" dirty="0">
                <a:latin typeface="Arial"/>
                <a:cs typeface="Arial"/>
              </a:rPr>
              <a:t> </a:t>
            </a:r>
            <a:r>
              <a:rPr lang="en-US" sz="1400" spc="85" dirty="0">
                <a:latin typeface="Arial"/>
                <a:cs typeface="Arial"/>
              </a:rPr>
              <a:t>(ground</a:t>
            </a:r>
            <a:r>
              <a:rPr lang="en-US" sz="1400" spc="20" dirty="0">
                <a:latin typeface="Arial"/>
                <a:cs typeface="Arial"/>
              </a:rPr>
              <a:t> </a:t>
            </a:r>
            <a:r>
              <a:rPr lang="en-US" sz="1400" dirty="0">
                <a:latin typeface="Arial"/>
                <a:cs typeface="Arial"/>
              </a:rPr>
              <a:t>pad))</a:t>
            </a:r>
            <a:r>
              <a:rPr lang="en-US" sz="1400" spc="15" dirty="0">
                <a:latin typeface="Arial"/>
                <a:cs typeface="Arial"/>
              </a:rPr>
              <a:t> </a:t>
            </a:r>
            <a:r>
              <a:rPr lang="en-US" sz="1400" spc="85" dirty="0">
                <a:latin typeface="Arial"/>
                <a:cs typeface="Arial"/>
              </a:rPr>
              <a:t>between</a:t>
            </a:r>
            <a:r>
              <a:rPr lang="en-US" sz="1400" spc="20" dirty="0">
                <a:latin typeface="Arial"/>
                <a:cs typeface="Arial"/>
              </a:rPr>
              <a:t> </a:t>
            </a:r>
            <a:r>
              <a:rPr lang="en-US" sz="1400" spc="100" dirty="0">
                <a:latin typeface="Arial"/>
                <a:cs typeface="Arial"/>
              </a:rPr>
              <a:t>the</a:t>
            </a:r>
            <a:r>
              <a:rPr lang="en-US" sz="1400" spc="20" dirty="0">
                <a:latin typeface="Arial"/>
                <a:cs typeface="Arial"/>
              </a:rPr>
              <a:t> </a:t>
            </a:r>
            <a:r>
              <a:rPr lang="en-US" sz="1400" spc="40" dirty="0">
                <a:latin typeface="Arial"/>
                <a:cs typeface="Arial"/>
              </a:rPr>
              <a:t>date </a:t>
            </a:r>
            <a:r>
              <a:rPr lang="en-US" sz="1400" spc="70" dirty="0">
                <a:latin typeface="Arial"/>
                <a:cs typeface="Arial"/>
              </a:rPr>
              <a:t>2010-</a:t>
            </a:r>
            <a:r>
              <a:rPr lang="en-US" sz="1400" spc="105" dirty="0">
                <a:latin typeface="Arial"/>
                <a:cs typeface="Arial"/>
              </a:rPr>
              <a:t>06-</a:t>
            </a:r>
            <a:r>
              <a:rPr lang="en-US" sz="1400" spc="125" dirty="0">
                <a:latin typeface="Arial"/>
                <a:cs typeface="Arial"/>
              </a:rPr>
              <a:t>04</a:t>
            </a:r>
            <a:r>
              <a:rPr lang="en-US" sz="1400" spc="-20" dirty="0">
                <a:latin typeface="Arial"/>
                <a:cs typeface="Arial"/>
              </a:rPr>
              <a:t> </a:t>
            </a:r>
            <a:r>
              <a:rPr lang="en-US" sz="1400" spc="65" dirty="0">
                <a:latin typeface="Arial"/>
                <a:cs typeface="Arial"/>
              </a:rPr>
              <a:t>and</a:t>
            </a:r>
            <a:r>
              <a:rPr lang="en-US" sz="1400" spc="-20" dirty="0">
                <a:latin typeface="Arial"/>
                <a:cs typeface="Arial"/>
              </a:rPr>
              <a:t> </a:t>
            </a:r>
            <a:r>
              <a:rPr lang="en-US" sz="1400" spc="-50" dirty="0">
                <a:latin typeface="Arial"/>
                <a:cs typeface="Arial"/>
              </a:rPr>
              <a:t>2017-</a:t>
            </a:r>
            <a:r>
              <a:rPr lang="en-US" sz="1400" spc="95" dirty="0">
                <a:latin typeface="Arial"/>
                <a:cs typeface="Arial"/>
              </a:rPr>
              <a:t>03-</a:t>
            </a:r>
            <a:r>
              <a:rPr lang="en-US" sz="1400" spc="135" dirty="0">
                <a:latin typeface="Arial"/>
                <a:cs typeface="Arial"/>
              </a:rPr>
              <a:t>20</a:t>
            </a:r>
            <a:r>
              <a:rPr lang="en-US" sz="1400" spc="-15" dirty="0">
                <a:latin typeface="Arial"/>
                <a:cs typeface="Arial"/>
              </a:rPr>
              <a:t> </a:t>
            </a:r>
            <a:r>
              <a:rPr lang="en-US" sz="1400" spc="85" dirty="0">
                <a:latin typeface="Arial"/>
                <a:cs typeface="Arial"/>
              </a:rPr>
              <a:t>in</a:t>
            </a:r>
            <a:r>
              <a:rPr lang="en-US" sz="1400" spc="-20" dirty="0">
                <a:latin typeface="Arial"/>
                <a:cs typeface="Arial"/>
              </a:rPr>
              <a:t> </a:t>
            </a:r>
            <a:r>
              <a:rPr lang="en-US" sz="1400" spc="90" dirty="0">
                <a:latin typeface="Arial"/>
                <a:cs typeface="Arial"/>
              </a:rPr>
              <a:t>descending</a:t>
            </a:r>
            <a:r>
              <a:rPr lang="en-US" sz="1400" spc="-20" dirty="0">
                <a:latin typeface="Arial"/>
                <a:cs typeface="Arial"/>
              </a:rPr>
              <a:t> </a:t>
            </a:r>
            <a:r>
              <a:rPr lang="en-US" sz="1400" spc="75" dirty="0">
                <a:latin typeface="Arial"/>
                <a:cs typeface="Arial"/>
              </a:rPr>
              <a:t>order</a:t>
            </a:r>
            <a:endParaRPr lang="en-US" sz="1400" dirty="0">
              <a:latin typeface="Arial"/>
              <a:cs typeface="Arial"/>
            </a:endParaRPr>
          </a:p>
          <a:p>
            <a:pPr marL="0" indent="0">
              <a:buNone/>
            </a:pPr>
            <a:r>
              <a:rPr lang="en-US" sz="2000" dirty="0"/>
              <a:t>https://github.com/kobekeith8/Winning-Space-Race-with-Data-Science/blob/main/jupyter-labs-eda-sql-coursera_sqllite.ipynb</a:t>
            </a:r>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219306"/>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23991"/>
            <a:ext cx="10515600" cy="5452258"/>
          </a:xfrm>
          <a:prstGeom prst="rect">
            <a:avLst/>
          </a:prstGeom>
        </p:spPr>
        <p:txBody>
          <a:bodyPr>
            <a:normAutofit fontScale="77500" lnSpcReduction="20000"/>
          </a:bodyPr>
          <a:lstStyle/>
          <a:p>
            <a:pPr>
              <a:lnSpc>
                <a:spcPct val="100000"/>
              </a:lnSpc>
              <a:spcBef>
                <a:spcPts val="105"/>
              </a:spcBef>
              <a:buClr>
                <a:srgbClr val="FFFFFF"/>
              </a:buClr>
              <a:buFont typeface="Arial"/>
              <a:buChar char="-"/>
            </a:pPr>
            <a:r>
              <a:rPr lang="en-US" dirty="0">
                <a:latin typeface="Arial"/>
                <a:cs typeface="Arial"/>
              </a:rPr>
              <a:t>Markers of All Launch Sites</a:t>
            </a:r>
          </a:p>
          <a:p>
            <a:pPr>
              <a:lnSpc>
                <a:spcPct val="100000"/>
              </a:lnSpc>
              <a:spcBef>
                <a:spcPts val="105"/>
              </a:spcBef>
              <a:buClr>
                <a:srgbClr val="FFFFFF"/>
              </a:buClr>
              <a:buFont typeface="Arial"/>
              <a:buChar char="-"/>
            </a:pPr>
            <a:endParaRPr lang="en-US" dirty="0">
              <a:latin typeface="Arial"/>
              <a:cs typeface="Arial"/>
            </a:endParaRPr>
          </a:p>
          <a:p>
            <a:pPr>
              <a:lnSpc>
                <a:spcPct val="100000"/>
              </a:lnSpc>
              <a:spcBef>
                <a:spcPts val="105"/>
              </a:spcBef>
              <a:buClr>
                <a:srgbClr val="FFFFFF"/>
              </a:buClr>
              <a:buFont typeface="Arial"/>
              <a:buChar char="-"/>
            </a:pPr>
            <a:r>
              <a:rPr lang="en-US" dirty="0">
                <a:latin typeface="Arial"/>
                <a:cs typeface="Arial"/>
              </a:rPr>
              <a:t>Added Marker with Circle, Pop-up label and text label of NASA Johnson Space Center using its latitude and longitude coordinates as a start location.</a:t>
            </a:r>
          </a:p>
          <a:p>
            <a:pPr>
              <a:lnSpc>
                <a:spcPct val="100000"/>
              </a:lnSpc>
              <a:spcBef>
                <a:spcPts val="105"/>
              </a:spcBef>
              <a:buClr>
                <a:srgbClr val="FFFFFF"/>
              </a:buClr>
              <a:buFont typeface="Arial"/>
              <a:buChar char="-"/>
            </a:pPr>
            <a:endParaRPr lang="en-US" dirty="0">
              <a:latin typeface="Arial"/>
              <a:cs typeface="Arial"/>
            </a:endParaRPr>
          </a:p>
          <a:p>
            <a:pPr marL="12700">
              <a:lnSpc>
                <a:spcPct val="100000"/>
              </a:lnSpc>
            </a:pPr>
            <a:r>
              <a:rPr lang="en-US" sz="3200" spc="135" dirty="0" err="1">
                <a:latin typeface="Arial"/>
                <a:cs typeface="Arial"/>
              </a:rPr>
              <a:t>Coloured</a:t>
            </a:r>
            <a:r>
              <a:rPr lang="en-US" sz="3200" spc="-125" dirty="0">
                <a:latin typeface="Arial"/>
                <a:cs typeface="Arial"/>
              </a:rPr>
              <a:t> </a:t>
            </a:r>
            <a:r>
              <a:rPr lang="en-US" sz="3200" spc="85" dirty="0">
                <a:latin typeface="Arial"/>
                <a:cs typeface="Arial"/>
              </a:rPr>
              <a:t>Markers</a:t>
            </a:r>
            <a:r>
              <a:rPr lang="en-US" sz="3200" spc="-120" dirty="0">
                <a:latin typeface="Arial"/>
                <a:cs typeface="Arial"/>
              </a:rPr>
              <a:t> </a:t>
            </a:r>
            <a:r>
              <a:rPr lang="en-US" sz="3200" spc="220" dirty="0">
                <a:latin typeface="Arial"/>
                <a:cs typeface="Arial"/>
              </a:rPr>
              <a:t>of</a:t>
            </a:r>
            <a:r>
              <a:rPr lang="en-US" sz="3200" spc="-125" dirty="0">
                <a:latin typeface="Arial"/>
                <a:cs typeface="Arial"/>
              </a:rPr>
              <a:t> </a:t>
            </a:r>
            <a:r>
              <a:rPr lang="en-US" sz="3200" spc="165" dirty="0">
                <a:latin typeface="Arial"/>
                <a:cs typeface="Arial"/>
              </a:rPr>
              <a:t>the</a:t>
            </a:r>
            <a:r>
              <a:rPr lang="en-US" sz="3200" spc="-120" dirty="0">
                <a:latin typeface="Arial"/>
                <a:cs typeface="Arial"/>
              </a:rPr>
              <a:t> </a:t>
            </a:r>
            <a:r>
              <a:rPr lang="en-US" sz="3200" spc="145" dirty="0">
                <a:latin typeface="Arial"/>
                <a:cs typeface="Arial"/>
              </a:rPr>
              <a:t>launch</a:t>
            </a:r>
            <a:r>
              <a:rPr lang="en-US" sz="3200" spc="-120" dirty="0">
                <a:latin typeface="Arial"/>
                <a:cs typeface="Arial"/>
              </a:rPr>
              <a:t> </a:t>
            </a:r>
            <a:r>
              <a:rPr lang="en-US" sz="3200" spc="170" dirty="0">
                <a:latin typeface="Arial"/>
                <a:cs typeface="Arial"/>
              </a:rPr>
              <a:t>outcomes</a:t>
            </a:r>
            <a:r>
              <a:rPr lang="en-US" sz="3200" spc="-125" dirty="0">
                <a:latin typeface="Arial"/>
                <a:cs typeface="Arial"/>
              </a:rPr>
              <a:t> </a:t>
            </a:r>
            <a:r>
              <a:rPr lang="en-US" sz="3200" spc="190" dirty="0">
                <a:latin typeface="Arial"/>
                <a:cs typeface="Arial"/>
              </a:rPr>
              <a:t>for</a:t>
            </a:r>
            <a:r>
              <a:rPr lang="en-US" sz="3200" spc="-120" dirty="0">
                <a:latin typeface="Arial"/>
                <a:cs typeface="Arial"/>
              </a:rPr>
              <a:t> </a:t>
            </a:r>
            <a:r>
              <a:rPr lang="en-US" sz="3200" spc="110" dirty="0">
                <a:latin typeface="Arial"/>
                <a:cs typeface="Arial"/>
              </a:rPr>
              <a:t>each</a:t>
            </a:r>
            <a:r>
              <a:rPr lang="en-US" sz="3200" spc="-125" dirty="0">
                <a:latin typeface="Arial"/>
                <a:cs typeface="Arial"/>
              </a:rPr>
              <a:t> </a:t>
            </a:r>
            <a:r>
              <a:rPr lang="en-US" sz="3200" spc="105" dirty="0">
                <a:latin typeface="Arial"/>
                <a:cs typeface="Arial"/>
              </a:rPr>
              <a:t>Launch</a:t>
            </a:r>
            <a:r>
              <a:rPr lang="en-US" sz="3200" spc="-120" dirty="0">
                <a:latin typeface="Arial"/>
                <a:cs typeface="Arial"/>
              </a:rPr>
              <a:t> </a:t>
            </a:r>
            <a:r>
              <a:rPr lang="en-US" sz="3200" spc="80" dirty="0">
                <a:latin typeface="Arial"/>
                <a:cs typeface="Arial"/>
              </a:rPr>
              <a:t>Site:</a:t>
            </a:r>
            <a:endParaRPr lang="en-US" sz="3200" dirty="0">
              <a:latin typeface="Arial"/>
              <a:cs typeface="Arial"/>
            </a:endParaRPr>
          </a:p>
          <a:p>
            <a:pPr marL="12700">
              <a:lnSpc>
                <a:spcPct val="100000"/>
              </a:lnSpc>
            </a:pPr>
            <a:endParaRPr lang="en-US" sz="3200" spc="135" dirty="0">
              <a:latin typeface="Arial"/>
              <a:cs typeface="Arial"/>
            </a:endParaRPr>
          </a:p>
          <a:p>
            <a:pPr marL="469900" lvl="1">
              <a:lnSpc>
                <a:spcPct val="100000"/>
              </a:lnSpc>
            </a:pPr>
            <a:r>
              <a:rPr lang="en-US" spc="135" dirty="0">
                <a:latin typeface="Arial"/>
                <a:cs typeface="Arial"/>
              </a:rPr>
              <a:t>Added</a:t>
            </a:r>
            <a:r>
              <a:rPr lang="en-US" spc="10" dirty="0">
                <a:latin typeface="Arial"/>
                <a:cs typeface="Arial"/>
              </a:rPr>
              <a:t> </a:t>
            </a:r>
            <a:r>
              <a:rPr lang="en-US" spc="135" dirty="0" err="1">
                <a:latin typeface="Arial"/>
                <a:cs typeface="Arial"/>
              </a:rPr>
              <a:t>coloured</a:t>
            </a:r>
            <a:r>
              <a:rPr lang="en-US" spc="10" dirty="0">
                <a:latin typeface="Arial"/>
                <a:cs typeface="Arial"/>
              </a:rPr>
              <a:t> </a:t>
            </a:r>
            <a:r>
              <a:rPr lang="en-US" dirty="0">
                <a:latin typeface="Arial"/>
                <a:cs typeface="Arial"/>
              </a:rPr>
              <a:t>Markers</a:t>
            </a:r>
            <a:r>
              <a:rPr lang="en-US" spc="10" dirty="0">
                <a:latin typeface="Arial"/>
                <a:cs typeface="Arial"/>
              </a:rPr>
              <a:t> </a:t>
            </a:r>
            <a:r>
              <a:rPr lang="en-US" spc="180" dirty="0">
                <a:latin typeface="Arial"/>
                <a:cs typeface="Arial"/>
              </a:rPr>
              <a:t>of</a:t>
            </a:r>
            <a:r>
              <a:rPr lang="en-US" spc="10" dirty="0">
                <a:latin typeface="Arial"/>
                <a:cs typeface="Arial"/>
              </a:rPr>
              <a:t> </a:t>
            </a:r>
            <a:r>
              <a:rPr lang="en-US" spc="60" dirty="0">
                <a:latin typeface="Arial"/>
                <a:cs typeface="Arial"/>
              </a:rPr>
              <a:t>success</a:t>
            </a:r>
            <a:r>
              <a:rPr lang="en-US" spc="10" dirty="0">
                <a:latin typeface="Arial"/>
                <a:cs typeface="Arial"/>
              </a:rPr>
              <a:t> </a:t>
            </a:r>
            <a:r>
              <a:rPr lang="en-US" dirty="0">
                <a:latin typeface="Arial"/>
                <a:cs typeface="Arial"/>
              </a:rPr>
              <a:t>(Green)</a:t>
            </a:r>
            <a:r>
              <a:rPr lang="en-US" spc="10" dirty="0">
                <a:latin typeface="Arial"/>
                <a:cs typeface="Arial"/>
              </a:rPr>
              <a:t> </a:t>
            </a:r>
            <a:r>
              <a:rPr lang="en-US" spc="95" dirty="0">
                <a:latin typeface="Arial"/>
                <a:cs typeface="Arial"/>
              </a:rPr>
              <a:t>and</a:t>
            </a:r>
            <a:r>
              <a:rPr lang="en-US" spc="10" dirty="0">
                <a:latin typeface="Arial"/>
                <a:cs typeface="Arial"/>
              </a:rPr>
              <a:t> </a:t>
            </a:r>
            <a:r>
              <a:rPr lang="en-US" spc="100" dirty="0">
                <a:latin typeface="Arial"/>
                <a:cs typeface="Arial"/>
              </a:rPr>
              <a:t>failed</a:t>
            </a:r>
            <a:r>
              <a:rPr lang="en-US" spc="10" dirty="0">
                <a:latin typeface="Arial"/>
                <a:cs typeface="Arial"/>
              </a:rPr>
              <a:t> </a:t>
            </a:r>
            <a:r>
              <a:rPr lang="en-US" dirty="0">
                <a:latin typeface="Arial"/>
                <a:cs typeface="Arial"/>
              </a:rPr>
              <a:t>(Red)</a:t>
            </a:r>
            <a:r>
              <a:rPr lang="en-US" spc="10" dirty="0">
                <a:latin typeface="Arial"/>
                <a:cs typeface="Arial"/>
              </a:rPr>
              <a:t> </a:t>
            </a:r>
            <a:r>
              <a:rPr lang="en-US" spc="80" dirty="0">
                <a:latin typeface="Arial"/>
                <a:cs typeface="Arial"/>
              </a:rPr>
              <a:t>launches</a:t>
            </a:r>
            <a:r>
              <a:rPr lang="en-US" spc="15" dirty="0">
                <a:latin typeface="Arial"/>
                <a:cs typeface="Arial"/>
              </a:rPr>
              <a:t> </a:t>
            </a:r>
            <a:r>
              <a:rPr lang="en-US" spc="95" dirty="0">
                <a:latin typeface="Arial"/>
                <a:cs typeface="Arial"/>
              </a:rPr>
              <a:t>using</a:t>
            </a:r>
            <a:r>
              <a:rPr lang="en-US" spc="10" dirty="0">
                <a:latin typeface="Arial"/>
                <a:cs typeface="Arial"/>
              </a:rPr>
              <a:t> </a:t>
            </a:r>
            <a:r>
              <a:rPr lang="en-US" spc="60" dirty="0">
                <a:latin typeface="Arial"/>
                <a:cs typeface="Arial"/>
              </a:rPr>
              <a:t>Marker</a:t>
            </a:r>
            <a:r>
              <a:rPr lang="en-US" spc="10" dirty="0">
                <a:latin typeface="Arial"/>
                <a:cs typeface="Arial"/>
              </a:rPr>
              <a:t> </a:t>
            </a:r>
            <a:r>
              <a:rPr lang="en-US" spc="90" dirty="0">
                <a:latin typeface="Arial"/>
                <a:cs typeface="Arial"/>
              </a:rPr>
              <a:t>Cluster</a:t>
            </a:r>
            <a:r>
              <a:rPr lang="en-US" spc="10" dirty="0">
                <a:latin typeface="Arial"/>
                <a:cs typeface="Arial"/>
              </a:rPr>
              <a:t> </a:t>
            </a:r>
            <a:r>
              <a:rPr lang="en-US" spc="165" dirty="0">
                <a:latin typeface="Arial"/>
                <a:cs typeface="Arial"/>
              </a:rPr>
              <a:t>to </a:t>
            </a:r>
            <a:r>
              <a:rPr lang="en-US" spc="135" dirty="0">
                <a:latin typeface="Arial"/>
                <a:cs typeface="Arial"/>
              </a:rPr>
              <a:t>identify</a:t>
            </a:r>
            <a:r>
              <a:rPr lang="en-US" dirty="0">
                <a:latin typeface="Arial"/>
                <a:cs typeface="Arial"/>
              </a:rPr>
              <a:t> </a:t>
            </a:r>
            <a:r>
              <a:rPr lang="en-US" spc="160" dirty="0">
                <a:latin typeface="Arial"/>
                <a:cs typeface="Arial"/>
              </a:rPr>
              <a:t>which</a:t>
            </a:r>
            <a:r>
              <a:rPr lang="en-US" spc="5" dirty="0">
                <a:latin typeface="Arial"/>
                <a:cs typeface="Arial"/>
              </a:rPr>
              <a:t> </a:t>
            </a:r>
            <a:r>
              <a:rPr lang="en-US" spc="110" dirty="0">
                <a:latin typeface="Arial"/>
                <a:cs typeface="Arial"/>
              </a:rPr>
              <a:t>launch</a:t>
            </a:r>
            <a:r>
              <a:rPr lang="en-US" spc="5" dirty="0">
                <a:latin typeface="Arial"/>
                <a:cs typeface="Arial"/>
              </a:rPr>
              <a:t> </a:t>
            </a:r>
            <a:r>
              <a:rPr lang="en-US" spc="50" dirty="0">
                <a:latin typeface="Arial"/>
                <a:cs typeface="Arial"/>
              </a:rPr>
              <a:t>sites</a:t>
            </a:r>
            <a:r>
              <a:rPr lang="en-US" spc="5" dirty="0">
                <a:latin typeface="Arial"/>
                <a:cs typeface="Arial"/>
              </a:rPr>
              <a:t> </a:t>
            </a:r>
            <a:r>
              <a:rPr lang="en-US" dirty="0">
                <a:latin typeface="Arial"/>
                <a:cs typeface="Arial"/>
              </a:rPr>
              <a:t>have</a:t>
            </a:r>
            <a:r>
              <a:rPr lang="en-US" spc="5" dirty="0">
                <a:latin typeface="Arial"/>
                <a:cs typeface="Arial"/>
              </a:rPr>
              <a:t> </a:t>
            </a:r>
            <a:r>
              <a:rPr lang="en-US" spc="80" dirty="0">
                <a:latin typeface="Arial"/>
                <a:cs typeface="Arial"/>
              </a:rPr>
              <a:t>relatively</a:t>
            </a:r>
            <a:r>
              <a:rPr lang="en-US" spc="5" dirty="0">
                <a:latin typeface="Arial"/>
                <a:cs typeface="Arial"/>
              </a:rPr>
              <a:t> </a:t>
            </a:r>
            <a:r>
              <a:rPr lang="en-US" spc="135" dirty="0">
                <a:latin typeface="Arial"/>
                <a:cs typeface="Arial"/>
              </a:rPr>
              <a:t>high</a:t>
            </a:r>
            <a:r>
              <a:rPr lang="en-US" spc="5" dirty="0">
                <a:latin typeface="Arial"/>
                <a:cs typeface="Arial"/>
              </a:rPr>
              <a:t> </a:t>
            </a:r>
            <a:r>
              <a:rPr lang="en-US" spc="60" dirty="0">
                <a:latin typeface="Arial"/>
                <a:cs typeface="Arial"/>
              </a:rPr>
              <a:t>success</a:t>
            </a:r>
            <a:r>
              <a:rPr lang="en-US" spc="5" dirty="0">
                <a:latin typeface="Arial"/>
                <a:cs typeface="Arial"/>
              </a:rPr>
              <a:t> </a:t>
            </a:r>
            <a:r>
              <a:rPr lang="en-US" spc="45" dirty="0">
                <a:latin typeface="Arial"/>
                <a:cs typeface="Arial"/>
              </a:rPr>
              <a:t>rates.</a:t>
            </a:r>
            <a:endParaRPr lang="en-US" dirty="0">
              <a:latin typeface="Arial"/>
              <a:cs typeface="Arial"/>
            </a:endParaRPr>
          </a:p>
          <a:p>
            <a:pPr>
              <a:lnSpc>
                <a:spcPct val="100000"/>
              </a:lnSpc>
              <a:spcBef>
                <a:spcPts val="100"/>
              </a:spcBef>
              <a:buClr>
                <a:srgbClr val="FFFFFF"/>
              </a:buClr>
              <a:buFont typeface="Arial"/>
              <a:buChar char="-"/>
            </a:pPr>
            <a:endParaRPr lang="en-US" dirty="0">
              <a:latin typeface="Arial"/>
              <a:cs typeface="Arial"/>
            </a:endParaRPr>
          </a:p>
          <a:p>
            <a:pPr marL="12700">
              <a:lnSpc>
                <a:spcPct val="100000"/>
              </a:lnSpc>
            </a:pPr>
            <a:r>
              <a:rPr lang="en-US" sz="3200" spc="90" dirty="0">
                <a:latin typeface="Arial"/>
                <a:cs typeface="Arial"/>
              </a:rPr>
              <a:t>Distances</a:t>
            </a:r>
            <a:r>
              <a:rPr lang="en-US" sz="3200" spc="-130" dirty="0">
                <a:latin typeface="Arial"/>
                <a:cs typeface="Arial"/>
              </a:rPr>
              <a:t> </a:t>
            </a:r>
            <a:r>
              <a:rPr lang="en-US" sz="3200" spc="160" dirty="0">
                <a:latin typeface="Arial"/>
                <a:cs typeface="Arial"/>
              </a:rPr>
              <a:t>between</a:t>
            </a:r>
            <a:r>
              <a:rPr lang="en-US" sz="3200" spc="-125" dirty="0">
                <a:latin typeface="Arial"/>
                <a:cs typeface="Arial"/>
              </a:rPr>
              <a:t> </a:t>
            </a:r>
            <a:r>
              <a:rPr lang="en-US" sz="3200" dirty="0">
                <a:latin typeface="Arial"/>
                <a:cs typeface="Arial"/>
              </a:rPr>
              <a:t>a</a:t>
            </a:r>
            <a:r>
              <a:rPr lang="en-US" sz="3200" spc="-125" dirty="0">
                <a:latin typeface="Arial"/>
                <a:cs typeface="Arial"/>
              </a:rPr>
              <a:t> </a:t>
            </a:r>
            <a:r>
              <a:rPr lang="en-US" sz="3200" spc="105" dirty="0">
                <a:latin typeface="Arial"/>
                <a:cs typeface="Arial"/>
              </a:rPr>
              <a:t>Launch</a:t>
            </a:r>
            <a:r>
              <a:rPr lang="en-US" sz="3200" spc="-125" dirty="0">
                <a:latin typeface="Arial"/>
                <a:cs typeface="Arial"/>
              </a:rPr>
              <a:t> </a:t>
            </a:r>
            <a:r>
              <a:rPr lang="en-US" sz="3200" spc="95" dirty="0">
                <a:latin typeface="Arial"/>
                <a:cs typeface="Arial"/>
              </a:rPr>
              <a:t>Site</a:t>
            </a:r>
            <a:r>
              <a:rPr lang="en-US" sz="3200" spc="-130" dirty="0">
                <a:latin typeface="Arial"/>
                <a:cs typeface="Arial"/>
              </a:rPr>
              <a:t> </a:t>
            </a:r>
            <a:r>
              <a:rPr lang="en-US" sz="3200" spc="229" dirty="0">
                <a:latin typeface="Arial"/>
                <a:cs typeface="Arial"/>
              </a:rPr>
              <a:t>to</a:t>
            </a:r>
            <a:r>
              <a:rPr lang="en-US" sz="3200" spc="-125" dirty="0">
                <a:latin typeface="Arial"/>
                <a:cs typeface="Arial"/>
              </a:rPr>
              <a:t> </a:t>
            </a:r>
            <a:r>
              <a:rPr lang="en-US" sz="3200" spc="135" dirty="0">
                <a:latin typeface="Arial"/>
                <a:cs typeface="Arial"/>
              </a:rPr>
              <a:t>its</a:t>
            </a:r>
            <a:r>
              <a:rPr lang="en-US" sz="3200" spc="-125" dirty="0">
                <a:latin typeface="Arial"/>
                <a:cs typeface="Arial"/>
              </a:rPr>
              <a:t> </a:t>
            </a:r>
            <a:r>
              <a:rPr lang="en-US" sz="3200" spc="135" dirty="0">
                <a:latin typeface="Arial"/>
                <a:cs typeface="Arial"/>
              </a:rPr>
              <a:t>proximities:</a:t>
            </a:r>
          </a:p>
          <a:p>
            <a:pPr marL="469900" lvl="1">
              <a:lnSpc>
                <a:spcPct val="100000"/>
              </a:lnSpc>
            </a:pPr>
            <a:endParaRPr lang="en-US" spc="135" dirty="0">
              <a:latin typeface="Arial"/>
              <a:cs typeface="Arial"/>
            </a:endParaRPr>
          </a:p>
          <a:p>
            <a:pPr marL="469900" lvl="1">
              <a:lnSpc>
                <a:spcPct val="100000"/>
              </a:lnSpc>
            </a:pPr>
            <a:r>
              <a:rPr lang="en-US" spc="135" dirty="0">
                <a:latin typeface="Arial"/>
                <a:cs typeface="Arial"/>
              </a:rPr>
              <a:t>Added</a:t>
            </a:r>
            <a:r>
              <a:rPr lang="en-US" spc="-25" dirty="0">
                <a:latin typeface="Arial"/>
                <a:cs typeface="Arial"/>
              </a:rPr>
              <a:t> </a:t>
            </a:r>
            <a:r>
              <a:rPr lang="en-US" spc="135" dirty="0" err="1">
                <a:latin typeface="Arial"/>
                <a:cs typeface="Arial"/>
              </a:rPr>
              <a:t>coloured</a:t>
            </a:r>
            <a:r>
              <a:rPr lang="en-US" spc="-20" dirty="0">
                <a:latin typeface="Arial"/>
                <a:cs typeface="Arial"/>
              </a:rPr>
              <a:t> </a:t>
            </a:r>
            <a:r>
              <a:rPr lang="en-US" dirty="0">
                <a:latin typeface="Arial"/>
                <a:cs typeface="Arial"/>
              </a:rPr>
              <a:t>Lines</a:t>
            </a:r>
            <a:r>
              <a:rPr lang="en-US" spc="-20" dirty="0">
                <a:latin typeface="Arial"/>
                <a:cs typeface="Arial"/>
              </a:rPr>
              <a:t> </a:t>
            </a:r>
            <a:r>
              <a:rPr lang="en-US" spc="190" dirty="0">
                <a:latin typeface="Arial"/>
                <a:cs typeface="Arial"/>
              </a:rPr>
              <a:t>to</a:t>
            </a:r>
            <a:r>
              <a:rPr lang="en-US" spc="-20" dirty="0">
                <a:latin typeface="Arial"/>
                <a:cs typeface="Arial"/>
              </a:rPr>
              <a:t> </a:t>
            </a:r>
            <a:r>
              <a:rPr lang="en-US" spc="100" dirty="0">
                <a:latin typeface="Arial"/>
                <a:cs typeface="Arial"/>
              </a:rPr>
              <a:t>show</a:t>
            </a:r>
            <a:r>
              <a:rPr lang="en-US" spc="-20" dirty="0">
                <a:latin typeface="Arial"/>
                <a:cs typeface="Arial"/>
              </a:rPr>
              <a:t> </a:t>
            </a:r>
            <a:r>
              <a:rPr lang="en-US" spc="90" dirty="0">
                <a:latin typeface="Arial"/>
                <a:cs typeface="Arial"/>
              </a:rPr>
              <a:t>distances</a:t>
            </a:r>
            <a:r>
              <a:rPr lang="en-US" spc="-20" dirty="0">
                <a:latin typeface="Arial"/>
                <a:cs typeface="Arial"/>
              </a:rPr>
              <a:t> </a:t>
            </a:r>
            <a:r>
              <a:rPr lang="en-US" spc="125" dirty="0">
                <a:latin typeface="Arial"/>
                <a:cs typeface="Arial"/>
              </a:rPr>
              <a:t>between</a:t>
            </a:r>
            <a:r>
              <a:rPr lang="en-US" spc="-20" dirty="0">
                <a:latin typeface="Arial"/>
                <a:cs typeface="Arial"/>
              </a:rPr>
              <a:t> </a:t>
            </a:r>
            <a:r>
              <a:rPr lang="en-US" spc="130" dirty="0">
                <a:latin typeface="Arial"/>
                <a:cs typeface="Arial"/>
              </a:rPr>
              <a:t>the</a:t>
            </a:r>
            <a:r>
              <a:rPr lang="en-US" spc="-20" dirty="0">
                <a:latin typeface="Arial"/>
                <a:cs typeface="Arial"/>
              </a:rPr>
              <a:t> </a:t>
            </a:r>
            <a:r>
              <a:rPr lang="en-US" spc="75" dirty="0">
                <a:latin typeface="Arial"/>
                <a:cs typeface="Arial"/>
              </a:rPr>
              <a:t>Launch</a:t>
            </a:r>
            <a:r>
              <a:rPr lang="en-US" spc="-20" dirty="0">
                <a:latin typeface="Arial"/>
                <a:cs typeface="Arial"/>
              </a:rPr>
              <a:t> </a:t>
            </a:r>
            <a:r>
              <a:rPr lang="en-US" spc="60" dirty="0">
                <a:latin typeface="Arial"/>
                <a:cs typeface="Arial"/>
              </a:rPr>
              <a:t>Site</a:t>
            </a:r>
            <a:r>
              <a:rPr lang="en-US" spc="-20" dirty="0">
                <a:latin typeface="Arial"/>
                <a:cs typeface="Arial"/>
              </a:rPr>
              <a:t> </a:t>
            </a:r>
            <a:r>
              <a:rPr lang="en-US" spc="-70" dirty="0">
                <a:latin typeface="Arial"/>
                <a:cs typeface="Arial"/>
              </a:rPr>
              <a:t>KSC</a:t>
            </a:r>
            <a:r>
              <a:rPr lang="en-US" spc="-20" dirty="0">
                <a:latin typeface="Arial"/>
                <a:cs typeface="Arial"/>
              </a:rPr>
              <a:t> </a:t>
            </a:r>
            <a:r>
              <a:rPr lang="en-US" spc="-65" dirty="0">
                <a:latin typeface="Arial"/>
                <a:cs typeface="Arial"/>
              </a:rPr>
              <a:t>LC-</a:t>
            </a:r>
            <a:r>
              <a:rPr lang="en-US" spc="120" dirty="0">
                <a:latin typeface="Arial"/>
                <a:cs typeface="Arial"/>
              </a:rPr>
              <a:t>39A</a:t>
            </a:r>
            <a:r>
              <a:rPr lang="en-US" spc="-20" dirty="0">
                <a:latin typeface="Arial"/>
                <a:cs typeface="Arial"/>
              </a:rPr>
              <a:t> </a:t>
            </a:r>
            <a:r>
              <a:rPr lang="en-US" dirty="0">
                <a:latin typeface="Arial"/>
                <a:cs typeface="Arial"/>
              </a:rPr>
              <a:t>(as</a:t>
            </a:r>
            <a:r>
              <a:rPr lang="en-US" spc="-20" dirty="0">
                <a:latin typeface="Arial"/>
                <a:cs typeface="Arial"/>
              </a:rPr>
              <a:t> </a:t>
            </a:r>
            <a:r>
              <a:rPr lang="en-US" spc="-25" dirty="0">
                <a:latin typeface="Arial"/>
                <a:cs typeface="Arial"/>
              </a:rPr>
              <a:t>an </a:t>
            </a:r>
            <a:r>
              <a:rPr lang="en-US" spc="70" dirty="0">
                <a:latin typeface="Arial"/>
                <a:cs typeface="Arial"/>
              </a:rPr>
              <a:t>example)</a:t>
            </a:r>
            <a:r>
              <a:rPr lang="en-US" spc="-30" dirty="0">
                <a:latin typeface="Arial"/>
                <a:cs typeface="Arial"/>
              </a:rPr>
              <a:t> </a:t>
            </a:r>
            <a:r>
              <a:rPr lang="en-US" spc="95" dirty="0">
                <a:latin typeface="Arial"/>
                <a:cs typeface="Arial"/>
              </a:rPr>
              <a:t>and</a:t>
            </a:r>
            <a:r>
              <a:rPr lang="en-US" spc="-25" dirty="0">
                <a:latin typeface="Arial"/>
                <a:cs typeface="Arial"/>
              </a:rPr>
              <a:t> </a:t>
            </a:r>
            <a:r>
              <a:rPr lang="en-US" spc="95" dirty="0">
                <a:latin typeface="Arial"/>
                <a:cs typeface="Arial"/>
              </a:rPr>
              <a:t>its</a:t>
            </a:r>
            <a:r>
              <a:rPr lang="en-US" spc="-30" dirty="0">
                <a:latin typeface="Arial"/>
                <a:cs typeface="Arial"/>
              </a:rPr>
              <a:t> </a:t>
            </a:r>
            <a:r>
              <a:rPr lang="en-US" spc="110" dirty="0">
                <a:latin typeface="Arial"/>
                <a:cs typeface="Arial"/>
              </a:rPr>
              <a:t>proximities</a:t>
            </a:r>
            <a:r>
              <a:rPr lang="en-US" spc="-25" dirty="0">
                <a:latin typeface="Arial"/>
                <a:cs typeface="Arial"/>
              </a:rPr>
              <a:t> </a:t>
            </a:r>
            <a:r>
              <a:rPr lang="en-US" spc="55" dirty="0">
                <a:latin typeface="Arial"/>
                <a:cs typeface="Arial"/>
              </a:rPr>
              <a:t>like</a:t>
            </a:r>
            <a:r>
              <a:rPr lang="en-US" spc="-30" dirty="0">
                <a:latin typeface="Arial"/>
                <a:cs typeface="Arial"/>
              </a:rPr>
              <a:t> </a:t>
            </a:r>
            <a:r>
              <a:rPr lang="en-US" dirty="0">
                <a:latin typeface="Arial"/>
                <a:cs typeface="Arial"/>
              </a:rPr>
              <a:t>Railway,</a:t>
            </a:r>
            <a:r>
              <a:rPr lang="en-US" spc="-25" dirty="0">
                <a:latin typeface="Arial"/>
                <a:cs typeface="Arial"/>
              </a:rPr>
              <a:t> </a:t>
            </a:r>
            <a:r>
              <a:rPr lang="en-US" spc="55" dirty="0">
                <a:latin typeface="Arial"/>
                <a:cs typeface="Arial"/>
              </a:rPr>
              <a:t>Highway,</a:t>
            </a:r>
            <a:r>
              <a:rPr lang="en-US" spc="-30" dirty="0">
                <a:latin typeface="Arial"/>
                <a:cs typeface="Arial"/>
              </a:rPr>
              <a:t> </a:t>
            </a:r>
            <a:r>
              <a:rPr lang="en-US" spc="80" dirty="0">
                <a:latin typeface="Arial"/>
                <a:cs typeface="Arial"/>
              </a:rPr>
              <a:t>Coastline</a:t>
            </a:r>
            <a:r>
              <a:rPr lang="en-US" spc="-25" dirty="0">
                <a:latin typeface="Arial"/>
                <a:cs typeface="Arial"/>
              </a:rPr>
              <a:t> </a:t>
            </a:r>
            <a:r>
              <a:rPr lang="en-US" spc="95" dirty="0">
                <a:latin typeface="Arial"/>
                <a:cs typeface="Arial"/>
              </a:rPr>
              <a:t>and</a:t>
            </a:r>
            <a:r>
              <a:rPr lang="en-US" spc="-30" dirty="0">
                <a:latin typeface="Arial"/>
                <a:cs typeface="Arial"/>
              </a:rPr>
              <a:t> </a:t>
            </a:r>
            <a:r>
              <a:rPr lang="en-US" spc="65" dirty="0">
                <a:latin typeface="Arial"/>
                <a:cs typeface="Arial"/>
              </a:rPr>
              <a:t>Closest</a:t>
            </a:r>
            <a:r>
              <a:rPr lang="en-US" spc="-25" dirty="0">
                <a:latin typeface="Arial"/>
                <a:cs typeface="Arial"/>
              </a:rPr>
              <a:t> </a:t>
            </a:r>
            <a:r>
              <a:rPr lang="en-US" spc="40" dirty="0">
                <a:latin typeface="Arial"/>
                <a:cs typeface="Arial"/>
              </a:rPr>
              <a:t>City.</a:t>
            </a:r>
          </a:p>
          <a:p>
            <a:pPr marL="241300" lvl="1" indent="0">
              <a:lnSpc>
                <a:spcPct val="100000"/>
              </a:lnSpc>
              <a:buNone/>
            </a:pPr>
            <a:endParaRPr lang="en-US" dirty="0">
              <a:latin typeface="Arial"/>
              <a:cs typeface="Arial"/>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856A0913-A2AC-E839-5624-BD32595AD480}"/>
              </a:ext>
            </a:extLst>
          </p:cNvPr>
          <p:cNvSpPr txBox="1"/>
          <p:nvPr/>
        </p:nvSpPr>
        <p:spPr>
          <a:xfrm>
            <a:off x="333060" y="6319350"/>
            <a:ext cx="11749242" cy="369332"/>
          </a:xfrm>
          <a:prstGeom prst="rect">
            <a:avLst/>
          </a:prstGeom>
          <a:noFill/>
        </p:spPr>
        <p:txBody>
          <a:bodyPr wrap="none" rtlCol="0">
            <a:spAutoFit/>
          </a:bodyPr>
          <a:lstStyle/>
          <a:p>
            <a:r>
              <a:rPr lang="en-US" dirty="0"/>
              <a:t>https://github.com/kobekeith8/Winning-Space-Race-with-Data-Science/blob/main/lab_jupyter_launch_site_location.ipynb</a:t>
            </a:r>
          </a:p>
        </p:txBody>
      </p:sp>
    </p:spTree>
    <p:extLst>
      <p:ext uri="{BB962C8B-B14F-4D97-AF65-F5344CB8AC3E}">
        <p14:creationId xmlns:p14="http://schemas.microsoft.com/office/powerpoint/2010/main" val="148114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object 4">
            <a:extLst>
              <a:ext uri="{FF2B5EF4-FFF2-40B4-BE49-F238E27FC236}">
                <a16:creationId xmlns:a16="http://schemas.microsoft.com/office/drawing/2014/main" id="{1B25684D-C0B8-25EA-F4E1-AB5A43F9F6D5}"/>
              </a:ext>
            </a:extLst>
          </p:cNvPr>
          <p:cNvSpPr txBox="1"/>
          <p:nvPr/>
        </p:nvSpPr>
        <p:spPr>
          <a:xfrm>
            <a:off x="770011" y="1616274"/>
            <a:ext cx="10342068" cy="4479047"/>
          </a:xfrm>
          <a:prstGeom prst="rect">
            <a:avLst/>
          </a:prstGeom>
        </p:spPr>
        <p:txBody>
          <a:bodyPr vert="horz" wrap="square" lIns="0" tIns="15875" rIns="0" bIns="0" rtlCol="0">
            <a:spAutoFit/>
          </a:bodyPr>
          <a:lstStyle/>
          <a:p>
            <a:pPr marL="1003935" indent="-237490">
              <a:lnSpc>
                <a:spcPct val="100000"/>
              </a:lnSpc>
              <a:spcBef>
                <a:spcPts val="125"/>
              </a:spcBef>
              <a:buChar char="-"/>
              <a:tabLst>
                <a:tab pos="1003935" algn="l"/>
              </a:tabLst>
            </a:pPr>
            <a:r>
              <a:rPr sz="1600" spc="135" dirty="0">
                <a:latin typeface="Arial"/>
                <a:cs typeface="Arial"/>
              </a:rPr>
              <a:t>Added</a:t>
            </a:r>
            <a:r>
              <a:rPr sz="1600" spc="-30" dirty="0">
                <a:latin typeface="Arial"/>
                <a:cs typeface="Arial"/>
              </a:rPr>
              <a:t> </a:t>
            </a:r>
            <a:r>
              <a:rPr sz="1600" dirty="0">
                <a:latin typeface="Arial"/>
                <a:cs typeface="Arial"/>
              </a:rPr>
              <a:t>a</a:t>
            </a:r>
            <a:r>
              <a:rPr sz="1600" spc="-25" dirty="0">
                <a:latin typeface="Arial"/>
                <a:cs typeface="Arial"/>
              </a:rPr>
              <a:t> </a:t>
            </a:r>
            <a:r>
              <a:rPr sz="1600" spc="170" dirty="0">
                <a:latin typeface="Arial"/>
                <a:cs typeface="Arial"/>
              </a:rPr>
              <a:t>dropdown</a:t>
            </a:r>
            <a:r>
              <a:rPr sz="1600" spc="-25" dirty="0">
                <a:latin typeface="Arial"/>
                <a:cs typeface="Arial"/>
              </a:rPr>
              <a:t> </a:t>
            </a:r>
            <a:r>
              <a:rPr sz="1600" spc="100" dirty="0">
                <a:latin typeface="Arial"/>
                <a:cs typeface="Arial"/>
              </a:rPr>
              <a:t>list</a:t>
            </a:r>
            <a:r>
              <a:rPr sz="1600" spc="-25" dirty="0">
                <a:latin typeface="Arial"/>
                <a:cs typeface="Arial"/>
              </a:rPr>
              <a:t> </a:t>
            </a:r>
            <a:r>
              <a:rPr sz="1600" spc="190" dirty="0">
                <a:latin typeface="Arial"/>
                <a:cs typeface="Arial"/>
              </a:rPr>
              <a:t>to</a:t>
            </a:r>
            <a:r>
              <a:rPr sz="1600" spc="-25" dirty="0">
                <a:latin typeface="Arial"/>
                <a:cs typeface="Arial"/>
              </a:rPr>
              <a:t> </a:t>
            </a:r>
            <a:r>
              <a:rPr sz="1600" spc="75" dirty="0">
                <a:latin typeface="Arial"/>
                <a:cs typeface="Arial"/>
              </a:rPr>
              <a:t>enable</a:t>
            </a:r>
            <a:r>
              <a:rPr sz="1600" spc="-25" dirty="0">
                <a:latin typeface="Arial"/>
                <a:cs typeface="Arial"/>
              </a:rPr>
              <a:t> </a:t>
            </a:r>
            <a:r>
              <a:rPr sz="1600" spc="80" dirty="0">
                <a:latin typeface="Arial"/>
                <a:cs typeface="Arial"/>
              </a:rPr>
              <a:t>Launch</a:t>
            </a:r>
            <a:r>
              <a:rPr sz="1600" spc="-25" dirty="0">
                <a:latin typeface="Arial"/>
                <a:cs typeface="Arial"/>
              </a:rPr>
              <a:t> </a:t>
            </a:r>
            <a:r>
              <a:rPr sz="1600" spc="65" dirty="0">
                <a:latin typeface="Arial"/>
                <a:cs typeface="Arial"/>
              </a:rPr>
              <a:t>Site</a:t>
            </a:r>
            <a:r>
              <a:rPr sz="1600" spc="-25" dirty="0">
                <a:latin typeface="Arial"/>
                <a:cs typeface="Arial"/>
              </a:rPr>
              <a:t> </a:t>
            </a:r>
            <a:r>
              <a:rPr sz="1600" spc="90" dirty="0">
                <a:latin typeface="Arial"/>
                <a:cs typeface="Arial"/>
              </a:rPr>
              <a:t>selection.</a:t>
            </a:r>
            <a:endParaRPr sz="1600" dirty="0">
              <a:latin typeface="Arial"/>
              <a:cs typeface="Arial"/>
            </a:endParaRPr>
          </a:p>
          <a:p>
            <a:pPr>
              <a:lnSpc>
                <a:spcPct val="100000"/>
              </a:lnSpc>
              <a:spcBef>
                <a:spcPts val="55"/>
              </a:spcBef>
              <a:buClr>
                <a:srgbClr val="FFFFFF"/>
              </a:buClr>
              <a:buFont typeface="Arial"/>
              <a:buChar char="-"/>
            </a:pPr>
            <a:endParaRPr sz="1600" dirty="0">
              <a:latin typeface="Arial"/>
              <a:cs typeface="Arial"/>
            </a:endParaRPr>
          </a:p>
          <a:p>
            <a:pPr marL="12700">
              <a:lnSpc>
                <a:spcPct val="100000"/>
              </a:lnSpc>
            </a:pPr>
            <a:r>
              <a:rPr sz="1600" dirty="0">
                <a:latin typeface="Arial"/>
                <a:cs typeface="Arial"/>
              </a:rPr>
              <a:t>Pie</a:t>
            </a:r>
            <a:r>
              <a:rPr sz="1600" spc="-125" dirty="0">
                <a:latin typeface="Arial"/>
                <a:cs typeface="Arial"/>
              </a:rPr>
              <a:t> </a:t>
            </a:r>
            <a:r>
              <a:rPr sz="1600" spc="155" dirty="0">
                <a:latin typeface="Arial"/>
                <a:cs typeface="Arial"/>
              </a:rPr>
              <a:t>Chart</a:t>
            </a:r>
            <a:r>
              <a:rPr sz="1600" spc="-125" dirty="0">
                <a:latin typeface="Arial"/>
                <a:cs typeface="Arial"/>
              </a:rPr>
              <a:t> </a:t>
            </a:r>
            <a:r>
              <a:rPr sz="1600" spc="175" dirty="0">
                <a:latin typeface="Arial"/>
                <a:cs typeface="Arial"/>
              </a:rPr>
              <a:t>showing</a:t>
            </a:r>
            <a:r>
              <a:rPr sz="1600" spc="-125" dirty="0">
                <a:latin typeface="Arial"/>
                <a:cs typeface="Arial"/>
              </a:rPr>
              <a:t> </a:t>
            </a:r>
            <a:r>
              <a:rPr sz="1600" spc="80" dirty="0">
                <a:latin typeface="Arial"/>
                <a:cs typeface="Arial"/>
              </a:rPr>
              <a:t>Success</a:t>
            </a:r>
            <a:r>
              <a:rPr sz="1600" spc="-120" dirty="0">
                <a:latin typeface="Arial"/>
                <a:cs typeface="Arial"/>
              </a:rPr>
              <a:t> </a:t>
            </a:r>
            <a:r>
              <a:rPr sz="1600" spc="100" dirty="0">
                <a:latin typeface="Arial"/>
                <a:cs typeface="Arial"/>
              </a:rPr>
              <a:t>Launches</a:t>
            </a:r>
            <a:r>
              <a:rPr sz="1600" spc="-125" dirty="0">
                <a:latin typeface="Arial"/>
                <a:cs typeface="Arial"/>
              </a:rPr>
              <a:t> </a:t>
            </a:r>
            <a:r>
              <a:rPr sz="1600" spc="125" dirty="0">
                <a:latin typeface="Arial"/>
                <a:cs typeface="Arial"/>
              </a:rPr>
              <a:t>(All</a:t>
            </a:r>
            <a:r>
              <a:rPr sz="1600" spc="-125" dirty="0">
                <a:latin typeface="Arial"/>
                <a:cs typeface="Arial"/>
              </a:rPr>
              <a:t> </a:t>
            </a:r>
            <a:r>
              <a:rPr sz="1600" spc="145" dirty="0">
                <a:latin typeface="Arial"/>
                <a:cs typeface="Arial"/>
              </a:rPr>
              <a:t>Sites/Certain</a:t>
            </a:r>
            <a:r>
              <a:rPr sz="1600" spc="-125" dirty="0">
                <a:latin typeface="Arial"/>
                <a:cs typeface="Arial"/>
              </a:rPr>
              <a:t> </a:t>
            </a:r>
            <a:r>
              <a:rPr sz="1600" spc="70" dirty="0">
                <a:latin typeface="Arial"/>
                <a:cs typeface="Arial"/>
              </a:rPr>
              <a:t>Site):</a:t>
            </a:r>
            <a:endParaRPr sz="1600" dirty="0">
              <a:latin typeface="Arial"/>
              <a:cs typeface="Arial"/>
            </a:endParaRPr>
          </a:p>
          <a:p>
            <a:pPr marL="766445" marR="1111250" indent="237490">
              <a:lnSpc>
                <a:spcPct val="110900"/>
              </a:lnSpc>
              <a:spcBef>
                <a:spcPts val="1570"/>
              </a:spcBef>
              <a:buChar char="-"/>
              <a:tabLst>
                <a:tab pos="1003935" algn="l"/>
              </a:tabLst>
            </a:pPr>
            <a:r>
              <a:rPr sz="1600" spc="135" dirty="0">
                <a:latin typeface="Arial"/>
                <a:cs typeface="Arial"/>
              </a:rPr>
              <a:t>Added</a:t>
            </a:r>
            <a:r>
              <a:rPr sz="1600" spc="-30" dirty="0">
                <a:latin typeface="Arial"/>
                <a:cs typeface="Arial"/>
              </a:rPr>
              <a:t> </a:t>
            </a:r>
            <a:r>
              <a:rPr sz="1600" dirty="0">
                <a:latin typeface="Arial"/>
                <a:cs typeface="Arial"/>
              </a:rPr>
              <a:t>a</a:t>
            </a:r>
            <a:r>
              <a:rPr sz="1600" spc="-25" dirty="0">
                <a:latin typeface="Arial"/>
                <a:cs typeface="Arial"/>
              </a:rPr>
              <a:t> </a:t>
            </a:r>
            <a:r>
              <a:rPr sz="1600" spc="120" dirty="0">
                <a:latin typeface="Arial"/>
                <a:cs typeface="Arial"/>
              </a:rPr>
              <a:t>pie</a:t>
            </a:r>
            <a:r>
              <a:rPr sz="1600" spc="-25" dirty="0">
                <a:latin typeface="Arial"/>
                <a:cs typeface="Arial"/>
              </a:rPr>
              <a:t> </a:t>
            </a:r>
            <a:r>
              <a:rPr sz="1600" spc="135" dirty="0">
                <a:latin typeface="Arial"/>
                <a:cs typeface="Arial"/>
              </a:rPr>
              <a:t>chart</a:t>
            </a:r>
            <a:r>
              <a:rPr sz="1600" spc="-30" dirty="0">
                <a:latin typeface="Arial"/>
                <a:cs typeface="Arial"/>
              </a:rPr>
              <a:t> </a:t>
            </a:r>
            <a:r>
              <a:rPr sz="1600" spc="190" dirty="0">
                <a:latin typeface="Arial"/>
                <a:cs typeface="Arial"/>
              </a:rPr>
              <a:t>to</a:t>
            </a:r>
            <a:r>
              <a:rPr sz="1600" spc="-25" dirty="0">
                <a:latin typeface="Arial"/>
                <a:cs typeface="Arial"/>
              </a:rPr>
              <a:t> </a:t>
            </a:r>
            <a:r>
              <a:rPr sz="1600" spc="105" dirty="0">
                <a:latin typeface="Arial"/>
                <a:cs typeface="Arial"/>
              </a:rPr>
              <a:t>show</a:t>
            </a:r>
            <a:r>
              <a:rPr sz="1600" spc="-25" dirty="0">
                <a:latin typeface="Arial"/>
                <a:cs typeface="Arial"/>
              </a:rPr>
              <a:t> </a:t>
            </a:r>
            <a:r>
              <a:rPr sz="1600" spc="140" dirty="0">
                <a:latin typeface="Arial"/>
                <a:cs typeface="Arial"/>
              </a:rPr>
              <a:t>the</a:t>
            </a:r>
            <a:r>
              <a:rPr sz="1600" spc="-30" dirty="0">
                <a:latin typeface="Arial"/>
                <a:cs typeface="Arial"/>
              </a:rPr>
              <a:t> </a:t>
            </a:r>
            <a:r>
              <a:rPr sz="1600" spc="145" dirty="0">
                <a:latin typeface="Arial"/>
                <a:cs typeface="Arial"/>
              </a:rPr>
              <a:t>total</a:t>
            </a:r>
            <a:r>
              <a:rPr sz="1600" spc="-25" dirty="0">
                <a:latin typeface="Arial"/>
                <a:cs typeface="Arial"/>
              </a:rPr>
              <a:t> </a:t>
            </a:r>
            <a:r>
              <a:rPr sz="1600" spc="90" dirty="0">
                <a:latin typeface="Arial"/>
                <a:cs typeface="Arial"/>
              </a:rPr>
              <a:t>successful</a:t>
            </a:r>
            <a:r>
              <a:rPr sz="1600" spc="-25" dirty="0">
                <a:latin typeface="Arial"/>
                <a:cs typeface="Arial"/>
              </a:rPr>
              <a:t> </a:t>
            </a:r>
            <a:r>
              <a:rPr sz="1600" spc="85" dirty="0">
                <a:latin typeface="Arial"/>
                <a:cs typeface="Arial"/>
              </a:rPr>
              <a:t>launches</a:t>
            </a:r>
            <a:r>
              <a:rPr sz="1600" spc="-30" dirty="0">
                <a:latin typeface="Arial"/>
                <a:cs typeface="Arial"/>
              </a:rPr>
              <a:t> </a:t>
            </a:r>
            <a:r>
              <a:rPr sz="1600" spc="180" dirty="0">
                <a:latin typeface="Arial"/>
                <a:cs typeface="Arial"/>
              </a:rPr>
              <a:t>count</a:t>
            </a:r>
            <a:r>
              <a:rPr sz="1600" spc="-25" dirty="0">
                <a:latin typeface="Arial"/>
                <a:cs typeface="Arial"/>
              </a:rPr>
              <a:t> </a:t>
            </a:r>
            <a:r>
              <a:rPr sz="1600" spc="135" dirty="0">
                <a:latin typeface="Arial"/>
                <a:cs typeface="Arial"/>
              </a:rPr>
              <a:t>for</a:t>
            </a:r>
            <a:r>
              <a:rPr sz="1600" spc="-25" dirty="0">
                <a:latin typeface="Arial"/>
                <a:cs typeface="Arial"/>
              </a:rPr>
              <a:t> </a:t>
            </a:r>
            <a:r>
              <a:rPr sz="1600" spc="60" dirty="0">
                <a:latin typeface="Arial"/>
                <a:cs typeface="Arial"/>
              </a:rPr>
              <a:t>all</a:t>
            </a:r>
            <a:r>
              <a:rPr sz="1600" spc="-30" dirty="0">
                <a:latin typeface="Arial"/>
                <a:cs typeface="Arial"/>
              </a:rPr>
              <a:t> </a:t>
            </a:r>
            <a:r>
              <a:rPr sz="1600" spc="55" dirty="0">
                <a:latin typeface="Arial"/>
                <a:cs typeface="Arial"/>
              </a:rPr>
              <a:t>sites</a:t>
            </a:r>
            <a:r>
              <a:rPr sz="1600" spc="-25" dirty="0">
                <a:latin typeface="Arial"/>
                <a:cs typeface="Arial"/>
              </a:rPr>
              <a:t> </a:t>
            </a:r>
            <a:r>
              <a:rPr sz="1600" spc="100" dirty="0">
                <a:latin typeface="Arial"/>
                <a:cs typeface="Arial"/>
              </a:rPr>
              <a:t>and</a:t>
            </a:r>
            <a:r>
              <a:rPr sz="1600" spc="-25" dirty="0">
                <a:latin typeface="Arial"/>
                <a:cs typeface="Arial"/>
              </a:rPr>
              <a:t> </a:t>
            </a:r>
            <a:r>
              <a:rPr sz="1600" spc="114" dirty="0">
                <a:latin typeface="Arial"/>
                <a:cs typeface="Arial"/>
              </a:rPr>
              <a:t>the </a:t>
            </a:r>
            <a:r>
              <a:rPr sz="1600" spc="50" dirty="0">
                <a:latin typeface="Arial"/>
                <a:cs typeface="Arial"/>
              </a:rPr>
              <a:t>Success</a:t>
            </a:r>
            <a:r>
              <a:rPr sz="1600" spc="-5" dirty="0">
                <a:latin typeface="Arial"/>
                <a:cs typeface="Arial"/>
              </a:rPr>
              <a:t> </a:t>
            </a:r>
            <a:r>
              <a:rPr sz="1600" dirty="0">
                <a:latin typeface="Arial"/>
                <a:cs typeface="Arial"/>
              </a:rPr>
              <a:t>vs.</a:t>
            </a:r>
            <a:r>
              <a:rPr sz="1600" spc="-5" dirty="0">
                <a:latin typeface="Arial"/>
                <a:cs typeface="Arial"/>
              </a:rPr>
              <a:t> </a:t>
            </a:r>
            <a:r>
              <a:rPr sz="1600" dirty="0">
                <a:latin typeface="Arial"/>
                <a:cs typeface="Arial"/>
              </a:rPr>
              <a:t>Failed </a:t>
            </a:r>
            <a:r>
              <a:rPr sz="1600" spc="135" dirty="0">
                <a:latin typeface="Arial"/>
                <a:cs typeface="Arial"/>
              </a:rPr>
              <a:t>counts</a:t>
            </a:r>
            <a:r>
              <a:rPr sz="1600" spc="-5" dirty="0">
                <a:latin typeface="Arial"/>
                <a:cs typeface="Arial"/>
              </a:rPr>
              <a:t> </a:t>
            </a:r>
            <a:r>
              <a:rPr sz="1600" spc="135" dirty="0">
                <a:latin typeface="Arial"/>
                <a:cs typeface="Arial"/>
              </a:rPr>
              <a:t>for</a:t>
            </a:r>
            <a:r>
              <a:rPr sz="1600" dirty="0">
                <a:latin typeface="Arial"/>
                <a:cs typeface="Arial"/>
              </a:rPr>
              <a:t> </a:t>
            </a:r>
            <a:r>
              <a:rPr sz="1600" spc="140" dirty="0">
                <a:latin typeface="Arial"/>
                <a:cs typeface="Arial"/>
              </a:rPr>
              <a:t>the</a:t>
            </a:r>
            <a:r>
              <a:rPr sz="1600" spc="-5" dirty="0">
                <a:latin typeface="Arial"/>
                <a:cs typeface="Arial"/>
              </a:rPr>
              <a:t> </a:t>
            </a:r>
            <a:r>
              <a:rPr sz="1600" spc="65" dirty="0">
                <a:latin typeface="Arial"/>
                <a:cs typeface="Arial"/>
              </a:rPr>
              <a:t>site,</a:t>
            </a:r>
            <a:r>
              <a:rPr sz="1600" dirty="0">
                <a:latin typeface="Arial"/>
                <a:cs typeface="Arial"/>
              </a:rPr>
              <a:t> </a:t>
            </a:r>
            <a:r>
              <a:rPr sz="1600" spc="160" dirty="0">
                <a:latin typeface="Arial"/>
                <a:cs typeface="Arial"/>
              </a:rPr>
              <a:t>if</a:t>
            </a:r>
            <a:r>
              <a:rPr sz="1600" spc="-5" dirty="0">
                <a:latin typeface="Arial"/>
                <a:cs typeface="Arial"/>
              </a:rPr>
              <a:t> </a:t>
            </a:r>
            <a:r>
              <a:rPr sz="1600" dirty="0">
                <a:latin typeface="Arial"/>
                <a:cs typeface="Arial"/>
              </a:rPr>
              <a:t>a</a:t>
            </a:r>
            <a:r>
              <a:rPr sz="1600" spc="-5" dirty="0">
                <a:latin typeface="Arial"/>
                <a:cs typeface="Arial"/>
              </a:rPr>
              <a:t> </a:t>
            </a:r>
            <a:r>
              <a:rPr sz="1600" spc="125" dirty="0">
                <a:latin typeface="Arial"/>
                <a:cs typeface="Arial"/>
              </a:rPr>
              <a:t>specific</a:t>
            </a:r>
            <a:r>
              <a:rPr sz="1600" dirty="0">
                <a:latin typeface="Arial"/>
                <a:cs typeface="Arial"/>
              </a:rPr>
              <a:t> </a:t>
            </a:r>
            <a:r>
              <a:rPr sz="1600" spc="80" dirty="0">
                <a:latin typeface="Arial"/>
                <a:cs typeface="Arial"/>
              </a:rPr>
              <a:t>Launch</a:t>
            </a:r>
            <a:r>
              <a:rPr sz="1600" spc="-5" dirty="0">
                <a:latin typeface="Arial"/>
                <a:cs typeface="Arial"/>
              </a:rPr>
              <a:t> </a:t>
            </a:r>
            <a:r>
              <a:rPr sz="1600" spc="65" dirty="0">
                <a:latin typeface="Arial"/>
                <a:cs typeface="Arial"/>
              </a:rPr>
              <a:t>Site</a:t>
            </a:r>
            <a:r>
              <a:rPr sz="1600" dirty="0">
                <a:latin typeface="Arial"/>
                <a:cs typeface="Arial"/>
              </a:rPr>
              <a:t> was</a:t>
            </a:r>
            <a:r>
              <a:rPr sz="1600" spc="-5" dirty="0">
                <a:latin typeface="Arial"/>
                <a:cs typeface="Arial"/>
              </a:rPr>
              <a:t> </a:t>
            </a:r>
            <a:r>
              <a:rPr sz="1600" spc="85" dirty="0">
                <a:latin typeface="Arial"/>
                <a:cs typeface="Arial"/>
              </a:rPr>
              <a:t>selected.</a:t>
            </a:r>
            <a:endParaRPr sz="1600" dirty="0">
              <a:latin typeface="Arial"/>
              <a:cs typeface="Arial"/>
            </a:endParaRPr>
          </a:p>
          <a:p>
            <a:pPr>
              <a:lnSpc>
                <a:spcPct val="100000"/>
              </a:lnSpc>
              <a:spcBef>
                <a:spcPts val="50"/>
              </a:spcBef>
              <a:buClr>
                <a:srgbClr val="FFFFFF"/>
              </a:buClr>
              <a:buFont typeface="Arial"/>
              <a:buChar char="-"/>
            </a:pPr>
            <a:endParaRPr sz="1600" dirty="0">
              <a:latin typeface="Arial"/>
              <a:cs typeface="Arial"/>
            </a:endParaRPr>
          </a:p>
          <a:p>
            <a:pPr marL="12700">
              <a:lnSpc>
                <a:spcPct val="100000"/>
              </a:lnSpc>
              <a:spcBef>
                <a:spcPts val="5"/>
              </a:spcBef>
            </a:pPr>
            <a:r>
              <a:rPr sz="1600" spc="130" dirty="0">
                <a:latin typeface="Arial"/>
                <a:cs typeface="Arial"/>
              </a:rPr>
              <a:t>Slider</a:t>
            </a:r>
            <a:r>
              <a:rPr sz="1600" spc="-100" dirty="0">
                <a:latin typeface="Arial"/>
                <a:cs typeface="Arial"/>
              </a:rPr>
              <a:t> </a:t>
            </a:r>
            <a:r>
              <a:rPr sz="1600" spc="245" dirty="0">
                <a:latin typeface="Arial"/>
                <a:cs typeface="Arial"/>
              </a:rPr>
              <a:t>of</a:t>
            </a:r>
            <a:r>
              <a:rPr sz="1600" spc="-100" dirty="0">
                <a:latin typeface="Arial"/>
                <a:cs typeface="Arial"/>
              </a:rPr>
              <a:t> </a:t>
            </a:r>
            <a:r>
              <a:rPr sz="1600" spc="75" dirty="0">
                <a:latin typeface="Arial"/>
                <a:cs typeface="Arial"/>
              </a:rPr>
              <a:t>Payload</a:t>
            </a:r>
            <a:r>
              <a:rPr sz="1600" spc="-95" dirty="0">
                <a:latin typeface="Arial"/>
                <a:cs typeface="Arial"/>
              </a:rPr>
              <a:t> </a:t>
            </a:r>
            <a:r>
              <a:rPr sz="1600" dirty="0">
                <a:latin typeface="Arial"/>
                <a:cs typeface="Arial"/>
              </a:rPr>
              <a:t>Mass</a:t>
            </a:r>
            <a:r>
              <a:rPr sz="1600" spc="-100" dirty="0">
                <a:latin typeface="Arial"/>
                <a:cs typeface="Arial"/>
              </a:rPr>
              <a:t> </a:t>
            </a:r>
            <a:r>
              <a:rPr sz="1600" spc="50" dirty="0">
                <a:latin typeface="Arial"/>
                <a:cs typeface="Arial"/>
              </a:rPr>
              <a:t>Range:</a:t>
            </a:r>
            <a:endParaRPr sz="1600" dirty="0">
              <a:latin typeface="Arial"/>
              <a:cs typeface="Arial"/>
            </a:endParaRPr>
          </a:p>
          <a:p>
            <a:pPr marL="1003935" indent="-237490">
              <a:lnSpc>
                <a:spcPct val="100000"/>
              </a:lnSpc>
              <a:spcBef>
                <a:spcPts val="1975"/>
              </a:spcBef>
              <a:buChar char="-"/>
              <a:tabLst>
                <a:tab pos="1003935" algn="l"/>
              </a:tabLst>
            </a:pPr>
            <a:r>
              <a:rPr sz="1600" spc="135" dirty="0">
                <a:latin typeface="Arial"/>
                <a:cs typeface="Arial"/>
              </a:rPr>
              <a:t>Added</a:t>
            </a:r>
            <a:r>
              <a:rPr sz="1600" spc="-10" dirty="0">
                <a:latin typeface="Arial"/>
                <a:cs typeface="Arial"/>
              </a:rPr>
              <a:t> </a:t>
            </a:r>
            <a:r>
              <a:rPr sz="1600" dirty="0">
                <a:latin typeface="Arial"/>
                <a:cs typeface="Arial"/>
              </a:rPr>
              <a:t>a</a:t>
            </a:r>
            <a:r>
              <a:rPr sz="1600" spc="-5" dirty="0">
                <a:latin typeface="Arial"/>
                <a:cs typeface="Arial"/>
              </a:rPr>
              <a:t> </a:t>
            </a:r>
            <a:r>
              <a:rPr sz="1600" spc="95" dirty="0">
                <a:latin typeface="Arial"/>
                <a:cs typeface="Arial"/>
              </a:rPr>
              <a:t>slider</a:t>
            </a:r>
            <a:r>
              <a:rPr sz="1600" spc="-5" dirty="0">
                <a:latin typeface="Arial"/>
                <a:cs typeface="Arial"/>
              </a:rPr>
              <a:t> </a:t>
            </a:r>
            <a:r>
              <a:rPr sz="1600" spc="190" dirty="0">
                <a:latin typeface="Arial"/>
                <a:cs typeface="Arial"/>
              </a:rPr>
              <a:t>to</a:t>
            </a:r>
            <a:r>
              <a:rPr sz="1600" spc="-5" dirty="0">
                <a:latin typeface="Arial"/>
                <a:cs typeface="Arial"/>
              </a:rPr>
              <a:t> </a:t>
            </a:r>
            <a:r>
              <a:rPr sz="1600" spc="90" dirty="0">
                <a:latin typeface="Arial"/>
                <a:cs typeface="Arial"/>
              </a:rPr>
              <a:t>select</a:t>
            </a:r>
            <a:r>
              <a:rPr sz="1600" spc="-5" dirty="0">
                <a:latin typeface="Arial"/>
                <a:cs typeface="Arial"/>
              </a:rPr>
              <a:t> </a:t>
            </a:r>
            <a:r>
              <a:rPr sz="1600" dirty="0">
                <a:latin typeface="Arial"/>
                <a:cs typeface="Arial"/>
              </a:rPr>
              <a:t>Payload</a:t>
            </a:r>
            <a:r>
              <a:rPr sz="1600" spc="-5" dirty="0">
                <a:latin typeface="Arial"/>
                <a:cs typeface="Arial"/>
              </a:rPr>
              <a:t> </a:t>
            </a:r>
            <a:r>
              <a:rPr sz="1600" spc="65" dirty="0">
                <a:latin typeface="Arial"/>
                <a:cs typeface="Arial"/>
              </a:rPr>
              <a:t>range.</a:t>
            </a:r>
            <a:endParaRPr sz="1600" dirty="0">
              <a:latin typeface="Arial"/>
              <a:cs typeface="Arial"/>
            </a:endParaRPr>
          </a:p>
          <a:p>
            <a:pPr>
              <a:lnSpc>
                <a:spcPct val="100000"/>
              </a:lnSpc>
              <a:spcBef>
                <a:spcPts val="50"/>
              </a:spcBef>
              <a:buClr>
                <a:srgbClr val="FFFFFF"/>
              </a:buClr>
              <a:buFont typeface="Arial"/>
              <a:buChar char="-"/>
            </a:pPr>
            <a:endParaRPr sz="1600" dirty="0">
              <a:latin typeface="Arial"/>
              <a:cs typeface="Arial"/>
            </a:endParaRPr>
          </a:p>
          <a:p>
            <a:pPr marL="12700">
              <a:lnSpc>
                <a:spcPct val="100000"/>
              </a:lnSpc>
              <a:spcBef>
                <a:spcPts val="5"/>
              </a:spcBef>
            </a:pPr>
            <a:r>
              <a:rPr sz="1600" spc="155" dirty="0">
                <a:latin typeface="Arial"/>
                <a:cs typeface="Arial"/>
              </a:rPr>
              <a:t>Scatter</a:t>
            </a:r>
            <a:r>
              <a:rPr sz="1600" spc="-110" dirty="0">
                <a:latin typeface="Arial"/>
                <a:cs typeface="Arial"/>
              </a:rPr>
              <a:t> </a:t>
            </a:r>
            <a:r>
              <a:rPr sz="1600" spc="155" dirty="0">
                <a:latin typeface="Arial"/>
                <a:cs typeface="Arial"/>
              </a:rPr>
              <a:t>Chart</a:t>
            </a:r>
            <a:r>
              <a:rPr sz="1600" spc="-105" dirty="0">
                <a:latin typeface="Arial"/>
                <a:cs typeface="Arial"/>
              </a:rPr>
              <a:t> </a:t>
            </a:r>
            <a:r>
              <a:rPr sz="1600" spc="245" dirty="0">
                <a:latin typeface="Arial"/>
                <a:cs typeface="Arial"/>
              </a:rPr>
              <a:t>of</a:t>
            </a:r>
            <a:r>
              <a:rPr sz="1600" spc="-105" dirty="0">
                <a:latin typeface="Arial"/>
                <a:cs typeface="Arial"/>
              </a:rPr>
              <a:t> </a:t>
            </a:r>
            <a:r>
              <a:rPr sz="1600" spc="75" dirty="0">
                <a:latin typeface="Arial"/>
                <a:cs typeface="Arial"/>
              </a:rPr>
              <a:t>Payload</a:t>
            </a:r>
            <a:r>
              <a:rPr sz="1600" spc="-105" dirty="0">
                <a:latin typeface="Arial"/>
                <a:cs typeface="Arial"/>
              </a:rPr>
              <a:t> </a:t>
            </a:r>
            <a:r>
              <a:rPr sz="1600" dirty="0">
                <a:latin typeface="Arial"/>
                <a:cs typeface="Arial"/>
              </a:rPr>
              <a:t>Mass</a:t>
            </a:r>
            <a:r>
              <a:rPr sz="1600" spc="-105" dirty="0">
                <a:latin typeface="Arial"/>
                <a:cs typeface="Arial"/>
              </a:rPr>
              <a:t> </a:t>
            </a:r>
            <a:r>
              <a:rPr sz="1600" spc="70" dirty="0">
                <a:latin typeface="Arial"/>
                <a:cs typeface="Arial"/>
              </a:rPr>
              <a:t>vs.</a:t>
            </a:r>
            <a:r>
              <a:rPr sz="1600" spc="-105" dirty="0">
                <a:latin typeface="Arial"/>
                <a:cs typeface="Arial"/>
              </a:rPr>
              <a:t> </a:t>
            </a:r>
            <a:r>
              <a:rPr sz="1600" spc="80" dirty="0">
                <a:latin typeface="Arial"/>
                <a:cs typeface="Arial"/>
              </a:rPr>
              <a:t>Success</a:t>
            </a:r>
            <a:r>
              <a:rPr sz="1600" spc="-110" dirty="0">
                <a:latin typeface="Arial"/>
                <a:cs typeface="Arial"/>
              </a:rPr>
              <a:t> </a:t>
            </a:r>
            <a:r>
              <a:rPr sz="1600" dirty="0">
                <a:latin typeface="Arial"/>
                <a:cs typeface="Arial"/>
              </a:rPr>
              <a:t>Rate</a:t>
            </a:r>
            <a:r>
              <a:rPr sz="1600" spc="-105" dirty="0">
                <a:latin typeface="Arial"/>
                <a:cs typeface="Arial"/>
              </a:rPr>
              <a:t> </a:t>
            </a:r>
            <a:r>
              <a:rPr sz="1600" spc="204" dirty="0">
                <a:latin typeface="Arial"/>
                <a:cs typeface="Arial"/>
              </a:rPr>
              <a:t>for</a:t>
            </a:r>
            <a:r>
              <a:rPr sz="1600" spc="-105" dirty="0">
                <a:latin typeface="Arial"/>
                <a:cs typeface="Arial"/>
              </a:rPr>
              <a:t> </a:t>
            </a:r>
            <a:r>
              <a:rPr sz="1600" spc="195" dirty="0">
                <a:latin typeface="Arial"/>
                <a:cs typeface="Arial"/>
              </a:rPr>
              <a:t>the</a:t>
            </a:r>
            <a:r>
              <a:rPr sz="1600" spc="-105" dirty="0">
                <a:latin typeface="Arial"/>
                <a:cs typeface="Arial"/>
              </a:rPr>
              <a:t> </a:t>
            </a:r>
            <a:r>
              <a:rPr sz="1600" spc="210" dirty="0">
                <a:latin typeface="Arial"/>
                <a:cs typeface="Arial"/>
              </a:rPr>
              <a:t>diﬀerent</a:t>
            </a:r>
            <a:r>
              <a:rPr sz="1600" spc="-105" dirty="0">
                <a:latin typeface="Arial"/>
                <a:cs typeface="Arial"/>
              </a:rPr>
              <a:t> </a:t>
            </a:r>
            <a:r>
              <a:rPr sz="1600" spc="125" dirty="0">
                <a:latin typeface="Arial"/>
                <a:cs typeface="Arial"/>
              </a:rPr>
              <a:t>Booster</a:t>
            </a:r>
            <a:r>
              <a:rPr sz="1600" spc="-105" dirty="0">
                <a:latin typeface="Arial"/>
                <a:cs typeface="Arial"/>
              </a:rPr>
              <a:t> </a:t>
            </a:r>
            <a:r>
              <a:rPr sz="1600" spc="60" dirty="0">
                <a:latin typeface="Arial"/>
                <a:cs typeface="Arial"/>
              </a:rPr>
              <a:t>Versions:</a:t>
            </a:r>
            <a:endParaRPr sz="1600" dirty="0">
              <a:latin typeface="Arial"/>
              <a:cs typeface="Arial"/>
            </a:endParaRPr>
          </a:p>
          <a:p>
            <a:pPr marL="1003935" indent="-237490">
              <a:lnSpc>
                <a:spcPct val="100000"/>
              </a:lnSpc>
              <a:spcBef>
                <a:spcPts val="1975"/>
              </a:spcBef>
              <a:buChar char="-"/>
              <a:tabLst>
                <a:tab pos="1003935" algn="l"/>
              </a:tabLst>
            </a:pPr>
            <a:r>
              <a:rPr sz="1600" spc="135" dirty="0">
                <a:latin typeface="Arial"/>
                <a:cs typeface="Arial"/>
              </a:rPr>
              <a:t>Added</a:t>
            </a:r>
            <a:r>
              <a:rPr sz="1600" spc="-5" dirty="0">
                <a:latin typeface="Arial"/>
                <a:cs typeface="Arial"/>
              </a:rPr>
              <a:t> </a:t>
            </a:r>
            <a:r>
              <a:rPr sz="1600" dirty="0">
                <a:latin typeface="Arial"/>
                <a:cs typeface="Arial"/>
              </a:rPr>
              <a:t>a </a:t>
            </a:r>
            <a:r>
              <a:rPr sz="1600" spc="105" dirty="0">
                <a:latin typeface="Arial"/>
                <a:cs typeface="Arial"/>
              </a:rPr>
              <a:t>scatter</a:t>
            </a:r>
            <a:r>
              <a:rPr sz="1600" dirty="0">
                <a:latin typeface="Arial"/>
                <a:cs typeface="Arial"/>
              </a:rPr>
              <a:t> </a:t>
            </a:r>
            <a:r>
              <a:rPr sz="1600" spc="135" dirty="0">
                <a:latin typeface="Arial"/>
                <a:cs typeface="Arial"/>
              </a:rPr>
              <a:t>chart</a:t>
            </a:r>
            <a:r>
              <a:rPr sz="1600" dirty="0">
                <a:latin typeface="Arial"/>
                <a:cs typeface="Arial"/>
              </a:rPr>
              <a:t> </a:t>
            </a:r>
            <a:r>
              <a:rPr sz="1600" spc="190" dirty="0">
                <a:latin typeface="Arial"/>
                <a:cs typeface="Arial"/>
              </a:rPr>
              <a:t>to</a:t>
            </a:r>
            <a:r>
              <a:rPr sz="1600" dirty="0">
                <a:latin typeface="Arial"/>
                <a:cs typeface="Arial"/>
              </a:rPr>
              <a:t> </a:t>
            </a:r>
            <a:r>
              <a:rPr sz="1600" spc="105" dirty="0">
                <a:latin typeface="Arial"/>
                <a:cs typeface="Arial"/>
              </a:rPr>
              <a:t>show</a:t>
            </a:r>
            <a:r>
              <a:rPr sz="1600" dirty="0">
                <a:latin typeface="Arial"/>
                <a:cs typeface="Arial"/>
              </a:rPr>
              <a:t> </a:t>
            </a:r>
            <a:r>
              <a:rPr sz="1600" spc="140" dirty="0">
                <a:latin typeface="Arial"/>
                <a:cs typeface="Arial"/>
              </a:rPr>
              <a:t>the</a:t>
            </a:r>
            <a:r>
              <a:rPr sz="1600" dirty="0">
                <a:latin typeface="Arial"/>
                <a:cs typeface="Arial"/>
              </a:rPr>
              <a:t> </a:t>
            </a:r>
            <a:r>
              <a:rPr sz="1600" spc="120" dirty="0">
                <a:latin typeface="Arial"/>
                <a:cs typeface="Arial"/>
              </a:rPr>
              <a:t>correlation</a:t>
            </a:r>
            <a:r>
              <a:rPr sz="1600" dirty="0">
                <a:latin typeface="Arial"/>
                <a:cs typeface="Arial"/>
              </a:rPr>
              <a:t> </a:t>
            </a:r>
            <a:r>
              <a:rPr sz="1600" spc="125" dirty="0">
                <a:latin typeface="Arial"/>
                <a:cs typeface="Arial"/>
              </a:rPr>
              <a:t>between</a:t>
            </a:r>
            <a:r>
              <a:rPr sz="1600" dirty="0">
                <a:latin typeface="Arial"/>
                <a:cs typeface="Arial"/>
              </a:rPr>
              <a:t> Payload </a:t>
            </a:r>
            <a:r>
              <a:rPr sz="1600" spc="100" dirty="0">
                <a:latin typeface="Arial"/>
                <a:cs typeface="Arial"/>
              </a:rPr>
              <a:t>and</a:t>
            </a:r>
            <a:r>
              <a:rPr sz="1600" dirty="0">
                <a:latin typeface="Arial"/>
                <a:cs typeface="Arial"/>
              </a:rPr>
              <a:t> </a:t>
            </a:r>
            <a:r>
              <a:rPr sz="1600" spc="80" dirty="0">
                <a:latin typeface="Arial"/>
                <a:cs typeface="Arial"/>
              </a:rPr>
              <a:t>Launch</a:t>
            </a:r>
            <a:r>
              <a:rPr lang="en-US" sz="1600" dirty="0">
                <a:latin typeface="Arial"/>
                <a:cs typeface="Arial"/>
              </a:rPr>
              <a:t> </a:t>
            </a:r>
            <a:r>
              <a:rPr lang="en-US" sz="1600" spc="-10" dirty="0">
                <a:latin typeface="Arial"/>
                <a:cs typeface="Arial"/>
              </a:rPr>
              <a:t>Success.</a:t>
            </a:r>
          </a:p>
          <a:p>
            <a:pPr>
              <a:lnSpc>
                <a:spcPct val="100000"/>
              </a:lnSpc>
            </a:pPr>
            <a:endParaRPr lang="en-US" sz="1600" dirty="0">
              <a:latin typeface="Arial"/>
              <a:cs typeface="Arial"/>
            </a:endParaRPr>
          </a:p>
          <a:p>
            <a:pPr>
              <a:lnSpc>
                <a:spcPct val="100000"/>
              </a:lnSpc>
              <a:spcBef>
                <a:spcPts val="1585"/>
              </a:spcBef>
            </a:pPr>
            <a:endParaRPr lang="en-US" sz="1600" dirty="0">
              <a:latin typeface="Arial"/>
              <a:cs typeface="Arial"/>
            </a:endParaRPr>
          </a:p>
          <a:p>
            <a:pPr marL="180975" algn="ctr">
              <a:lnSpc>
                <a:spcPct val="100000"/>
              </a:lnSpc>
              <a:spcBef>
                <a:spcPts val="5"/>
              </a:spcBef>
            </a:pPr>
            <a:r>
              <a:rPr lang="en-US" sz="1600" dirty="0">
                <a:latin typeface="Arial"/>
                <a:cs typeface="Arial"/>
              </a:rPr>
              <a:t>https://github.com/kobekeith8/Winning-Space-Race-with-Data-Science/blob/main/spacex-dash-app.py</a:t>
            </a:r>
          </a:p>
        </p:txBody>
      </p:sp>
    </p:spTree>
    <p:extLst>
      <p:ext uri="{BB962C8B-B14F-4D97-AF65-F5344CB8AC3E}">
        <p14:creationId xmlns:p14="http://schemas.microsoft.com/office/powerpoint/2010/main" val="3345327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652716" y="1368529"/>
            <a:ext cx="2224902" cy="1965755"/>
          </a:xfrm>
          <a:custGeom>
            <a:avLst/>
            <a:gdLst/>
            <a:ahLst/>
            <a:cxnLst/>
            <a:rect l="l" t="t" r="r" b="b"/>
            <a:pathLst>
              <a:path w="3669029" h="3241675">
                <a:moveTo>
                  <a:pt x="3124344" y="0"/>
                </a:moveTo>
                <a:lnTo>
                  <a:pt x="544580" y="0"/>
                </a:lnTo>
                <a:lnTo>
                  <a:pt x="469856" y="123"/>
                </a:lnTo>
                <a:lnTo>
                  <a:pt x="404897" y="988"/>
                </a:lnTo>
                <a:lnTo>
                  <a:pt x="348817" y="3336"/>
                </a:lnTo>
                <a:lnTo>
                  <a:pt x="300728" y="7908"/>
                </a:lnTo>
                <a:lnTo>
                  <a:pt x="259740" y="15445"/>
                </a:lnTo>
                <a:lnTo>
                  <a:pt x="180610" y="46623"/>
                </a:lnTo>
                <a:lnTo>
                  <a:pt x="140057" y="72524"/>
                </a:lnTo>
                <a:lnTo>
                  <a:pt x="103846" y="103851"/>
                </a:lnTo>
                <a:lnTo>
                  <a:pt x="72519" y="140062"/>
                </a:lnTo>
                <a:lnTo>
                  <a:pt x="46617" y="180614"/>
                </a:lnTo>
                <a:lnTo>
                  <a:pt x="26679" y="224966"/>
                </a:lnTo>
                <a:lnTo>
                  <a:pt x="7905" y="300728"/>
                </a:lnTo>
                <a:lnTo>
                  <a:pt x="3334" y="348817"/>
                </a:lnTo>
                <a:lnTo>
                  <a:pt x="988" y="404897"/>
                </a:lnTo>
                <a:lnTo>
                  <a:pt x="123" y="469856"/>
                </a:lnTo>
                <a:lnTo>
                  <a:pt x="0" y="544580"/>
                </a:lnTo>
                <a:lnTo>
                  <a:pt x="0" y="2696965"/>
                </a:lnTo>
                <a:lnTo>
                  <a:pt x="123" y="2771689"/>
                </a:lnTo>
                <a:lnTo>
                  <a:pt x="988" y="2836647"/>
                </a:lnTo>
                <a:lnTo>
                  <a:pt x="3334" y="2892727"/>
                </a:lnTo>
                <a:lnTo>
                  <a:pt x="7905" y="2940817"/>
                </a:lnTo>
                <a:lnTo>
                  <a:pt x="15439" y="2981804"/>
                </a:lnTo>
                <a:lnTo>
                  <a:pt x="46617" y="3060934"/>
                </a:lnTo>
                <a:lnTo>
                  <a:pt x="72519" y="3101488"/>
                </a:lnTo>
                <a:lnTo>
                  <a:pt x="103846"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8" y="3241421"/>
                </a:lnTo>
                <a:lnTo>
                  <a:pt x="3264027" y="3240557"/>
                </a:lnTo>
                <a:lnTo>
                  <a:pt x="3320107" y="3238210"/>
                </a:lnTo>
                <a:lnTo>
                  <a:pt x="3368196" y="3233640"/>
                </a:lnTo>
                <a:lnTo>
                  <a:pt x="3409184" y="3226105"/>
                </a:lnTo>
                <a:lnTo>
                  <a:pt x="3488314" y="3194928"/>
                </a:lnTo>
                <a:lnTo>
                  <a:pt x="3528870" y="3169025"/>
                </a:lnTo>
                <a:lnTo>
                  <a:pt x="3565082" y="3137698"/>
                </a:lnTo>
                <a:lnTo>
                  <a:pt x="3596410" y="3101488"/>
                </a:lnTo>
                <a:lnTo>
                  <a:pt x="3622311" y="3060934"/>
                </a:lnTo>
                <a:lnTo>
                  <a:pt x="3642245" y="3016578"/>
                </a:lnTo>
                <a:lnTo>
                  <a:pt x="3661019" y="2940817"/>
                </a:lnTo>
                <a:lnTo>
                  <a:pt x="3665589" y="2892727"/>
                </a:lnTo>
                <a:lnTo>
                  <a:pt x="3667936" y="2836647"/>
                </a:lnTo>
                <a:lnTo>
                  <a:pt x="3668801" y="2771689"/>
                </a:lnTo>
                <a:lnTo>
                  <a:pt x="3668924" y="2696965"/>
                </a:lnTo>
                <a:lnTo>
                  <a:pt x="3668924" y="544580"/>
                </a:lnTo>
                <a:lnTo>
                  <a:pt x="3668801" y="469856"/>
                </a:lnTo>
                <a:lnTo>
                  <a:pt x="3667936" y="404897"/>
                </a:lnTo>
                <a:lnTo>
                  <a:pt x="3665589" y="348817"/>
                </a:lnTo>
                <a:lnTo>
                  <a:pt x="3661019" y="300728"/>
                </a:lnTo>
                <a:lnTo>
                  <a:pt x="3653485" y="259740"/>
                </a:lnTo>
                <a:lnTo>
                  <a:pt x="3622311" y="180614"/>
                </a:lnTo>
                <a:lnTo>
                  <a:pt x="3596410" y="140062"/>
                </a:lnTo>
                <a:lnTo>
                  <a:pt x="3565082" y="103851"/>
                </a:lnTo>
                <a:lnTo>
                  <a:pt x="3528870" y="72524"/>
                </a:lnTo>
                <a:lnTo>
                  <a:pt x="3488314" y="46623"/>
                </a:lnTo>
                <a:lnTo>
                  <a:pt x="3443957" y="26690"/>
                </a:lnTo>
                <a:lnTo>
                  <a:pt x="3368196" y="7908"/>
                </a:lnTo>
                <a:lnTo>
                  <a:pt x="3320107" y="3336"/>
                </a:lnTo>
                <a:lnTo>
                  <a:pt x="3264027" y="988"/>
                </a:lnTo>
                <a:lnTo>
                  <a:pt x="3199068" y="123"/>
                </a:lnTo>
                <a:lnTo>
                  <a:pt x="3124344" y="0"/>
                </a:lnTo>
                <a:close/>
              </a:path>
            </a:pathLst>
          </a:custGeom>
          <a:solidFill>
            <a:srgbClr val="CBCBCB"/>
          </a:solidFill>
        </p:spPr>
        <p:txBody>
          <a:bodyPr wrap="square" lIns="0" tIns="0" rIns="0" bIns="0" rtlCol="0"/>
          <a:lstStyle/>
          <a:p>
            <a:endParaRPr sz="1092"/>
          </a:p>
        </p:txBody>
      </p:sp>
      <p:sp>
        <p:nvSpPr>
          <p:cNvPr id="4" name="object 4"/>
          <p:cNvSpPr txBox="1"/>
          <p:nvPr/>
        </p:nvSpPr>
        <p:spPr>
          <a:xfrm>
            <a:off x="683700" y="1942019"/>
            <a:ext cx="2162908" cy="793817"/>
          </a:xfrm>
          <a:prstGeom prst="rect">
            <a:avLst/>
          </a:prstGeom>
        </p:spPr>
        <p:txBody>
          <a:bodyPr vert="horz" wrap="square" lIns="0" tIns="6931" rIns="0" bIns="0" rtlCol="0">
            <a:spAutoFit/>
          </a:bodyPr>
          <a:lstStyle/>
          <a:p>
            <a:pPr marL="7316" marR="3081" algn="ctr">
              <a:lnSpc>
                <a:spcPct val="110900"/>
              </a:lnSpc>
              <a:spcBef>
                <a:spcPts val="55"/>
              </a:spcBef>
            </a:pPr>
            <a:r>
              <a:rPr sz="1577" spc="79" dirty="0">
                <a:latin typeface="Arial"/>
                <a:cs typeface="Arial"/>
              </a:rPr>
              <a:t>Creating</a:t>
            </a:r>
            <a:r>
              <a:rPr sz="1577" spc="-58" dirty="0">
                <a:latin typeface="Arial"/>
                <a:cs typeface="Arial"/>
              </a:rPr>
              <a:t> </a:t>
            </a:r>
            <a:r>
              <a:rPr sz="1577" dirty="0">
                <a:latin typeface="Arial"/>
                <a:cs typeface="Arial"/>
              </a:rPr>
              <a:t>a</a:t>
            </a:r>
            <a:r>
              <a:rPr sz="1577" spc="-55" dirty="0">
                <a:latin typeface="Arial"/>
                <a:cs typeface="Arial"/>
              </a:rPr>
              <a:t> </a:t>
            </a:r>
            <a:r>
              <a:rPr sz="1577" spc="49" dirty="0">
                <a:latin typeface="Arial"/>
                <a:cs typeface="Arial"/>
              </a:rPr>
              <a:t>NumPy </a:t>
            </a:r>
            <a:r>
              <a:rPr sz="1577" spc="55" dirty="0">
                <a:latin typeface="Arial"/>
                <a:cs typeface="Arial"/>
              </a:rPr>
              <a:t>array</a:t>
            </a:r>
            <a:r>
              <a:rPr sz="1577" spc="-55" dirty="0">
                <a:latin typeface="Arial"/>
                <a:cs typeface="Arial"/>
              </a:rPr>
              <a:t> </a:t>
            </a:r>
            <a:r>
              <a:rPr sz="1577" spc="118" dirty="0">
                <a:latin typeface="Arial"/>
                <a:cs typeface="Arial"/>
              </a:rPr>
              <a:t>from</a:t>
            </a:r>
            <a:r>
              <a:rPr sz="1577" spc="-52" dirty="0">
                <a:latin typeface="Arial"/>
                <a:cs typeface="Arial"/>
              </a:rPr>
              <a:t> </a:t>
            </a:r>
            <a:r>
              <a:rPr sz="1577" spc="94" dirty="0">
                <a:latin typeface="Arial"/>
                <a:cs typeface="Arial"/>
              </a:rPr>
              <a:t>the</a:t>
            </a:r>
            <a:r>
              <a:rPr sz="1577" spc="-55" dirty="0">
                <a:latin typeface="Arial"/>
                <a:cs typeface="Arial"/>
              </a:rPr>
              <a:t> </a:t>
            </a:r>
            <a:r>
              <a:rPr sz="1577" spc="94" dirty="0">
                <a:latin typeface="Arial"/>
                <a:cs typeface="Arial"/>
              </a:rPr>
              <a:t>column </a:t>
            </a:r>
            <a:r>
              <a:rPr sz="1577" spc="64" dirty="0">
                <a:latin typeface="Arial"/>
                <a:cs typeface="Arial"/>
              </a:rPr>
              <a:t>“Class”</a:t>
            </a:r>
            <a:r>
              <a:rPr sz="1577" spc="-49" dirty="0">
                <a:latin typeface="Arial"/>
                <a:cs typeface="Arial"/>
              </a:rPr>
              <a:t> </a:t>
            </a:r>
            <a:r>
              <a:rPr sz="1577" spc="85" dirty="0">
                <a:latin typeface="Arial"/>
                <a:cs typeface="Arial"/>
              </a:rPr>
              <a:t>in</a:t>
            </a:r>
            <a:r>
              <a:rPr sz="1577" spc="-45" dirty="0">
                <a:latin typeface="Arial"/>
                <a:cs typeface="Arial"/>
              </a:rPr>
              <a:t> </a:t>
            </a:r>
            <a:r>
              <a:rPr sz="1577" spc="61" dirty="0">
                <a:latin typeface="Arial"/>
                <a:cs typeface="Arial"/>
              </a:rPr>
              <a:t>data</a:t>
            </a:r>
            <a:endParaRPr sz="1577">
              <a:latin typeface="Arial"/>
              <a:cs typeface="Arial"/>
            </a:endParaRPr>
          </a:p>
        </p:txBody>
      </p:sp>
      <p:sp>
        <p:nvSpPr>
          <p:cNvPr id="5" name="object 5"/>
          <p:cNvSpPr/>
          <p:nvPr/>
        </p:nvSpPr>
        <p:spPr>
          <a:xfrm>
            <a:off x="3536903" y="1368529"/>
            <a:ext cx="2224902" cy="1965755"/>
          </a:xfrm>
          <a:custGeom>
            <a:avLst/>
            <a:gdLst/>
            <a:ahLst/>
            <a:cxnLst/>
            <a:rect l="l" t="t" r="r" b="b"/>
            <a:pathLst>
              <a:path w="3669029" h="3241675">
                <a:moveTo>
                  <a:pt x="3166908" y="0"/>
                </a:moveTo>
                <a:lnTo>
                  <a:pt x="502016" y="0"/>
                </a:lnTo>
                <a:lnTo>
                  <a:pt x="433132" y="113"/>
                </a:lnTo>
                <a:lnTo>
                  <a:pt x="373250" y="910"/>
                </a:lnTo>
                <a:lnTo>
                  <a:pt x="321553" y="3074"/>
                </a:lnTo>
                <a:lnTo>
                  <a:pt x="277221" y="7287"/>
                </a:lnTo>
                <a:lnTo>
                  <a:pt x="239438" y="14233"/>
                </a:lnTo>
                <a:lnTo>
                  <a:pt x="158723" y="47324"/>
                </a:lnTo>
                <a:lnTo>
                  <a:pt x="115250" y="77830"/>
                </a:lnTo>
                <a:lnTo>
                  <a:pt x="77830" y="115250"/>
                </a:lnTo>
                <a:lnTo>
                  <a:pt x="47324" y="158723"/>
                </a:lnTo>
                <a:lnTo>
                  <a:pt x="24596" y="207386"/>
                </a:lnTo>
                <a:lnTo>
                  <a:pt x="7287" y="277221"/>
                </a:lnTo>
                <a:lnTo>
                  <a:pt x="3074" y="321553"/>
                </a:lnTo>
                <a:lnTo>
                  <a:pt x="910" y="373250"/>
                </a:lnTo>
                <a:lnTo>
                  <a:pt x="113" y="433132"/>
                </a:lnTo>
                <a:lnTo>
                  <a:pt x="0" y="502016"/>
                </a:lnTo>
                <a:lnTo>
                  <a:pt x="0" y="2739529"/>
                </a:lnTo>
                <a:lnTo>
                  <a:pt x="113" y="2808412"/>
                </a:lnTo>
                <a:lnTo>
                  <a:pt x="910" y="2868294"/>
                </a:lnTo>
                <a:lnTo>
                  <a:pt x="3074" y="2919992"/>
                </a:lnTo>
                <a:lnTo>
                  <a:pt x="7287" y="2964323"/>
                </a:lnTo>
                <a:lnTo>
                  <a:pt x="14233" y="3002106"/>
                </a:lnTo>
                <a:lnTo>
                  <a:pt x="47324" y="3082821"/>
                </a:lnTo>
                <a:lnTo>
                  <a:pt x="77830" y="3126294"/>
                </a:lnTo>
                <a:lnTo>
                  <a:pt x="115250" y="3163715"/>
                </a:lnTo>
                <a:lnTo>
                  <a:pt x="158723" y="3194220"/>
                </a:lnTo>
                <a:lnTo>
                  <a:pt x="207386" y="3216949"/>
                </a:lnTo>
                <a:lnTo>
                  <a:pt x="277221" y="3234257"/>
                </a:lnTo>
                <a:lnTo>
                  <a:pt x="321553" y="3238470"/>
                </a:lnTo>
                <a:lnTo>
                  <a:pt x="373250" y="3240634"/>
                </a:lnTo>
                <a:lnTo>
                  <a:pt x="433132" y="3241431"/>
                </a:lnTo>
                <a:lnTo>
                  <a:pt x="502016" y="3241545"/>
                </a:lnTo>
                <a:lnTo>
                  <a:pt x="3166908" y="3241545"/>
                </a:lnTo>
                <a:lnTo>
                  <a:pt x="3235796" y="3241431"/>
                </a:lnTo>
                <a:lnTo>
                  <a:pt x="3295679" y="3240634"/>
                </a:lnTo>
                <a:lnTo>
                  <a:pt x="3347377" y="3238470"/>
                </a:lnTo>
                <a:lnTo>
                  <a:pt x="3391708" y="3234257"/>
                </a:lnTo>
                <a:lnTo>
                  <a:pt x="3429492" y="3227311"/>
                </a:lnTo>
                <a:lnTo>
                  <a:pt x="3510210" y="3194220"/>
                </a:lnTo>
                <a:lnTo>
                  <a:pt x="3553680" y="3163715"/>
                </a:lnTo>
                <a:lnTo>
                  <a:pt x="3591098" y="3126294"/>
                </a:lnTo>
                <a:lnTo>
                  <a:pt x="3621601" y="3082821"/>
                </a:lnTo>
                <a:lnTo>
                  <a:pt x="3644328" y="3034158"/>
                </a:lnTo>
                <a:lnTo>
                  <a:pt x="3661644" y="2964323"/>
                </a:lnTo>
                <a:lnTo>
                  <a:pt x="3665859" y="2919992"/>
                </a:lnTo>
                <a:lnTo>
                  <a:pt x="3668024" y="2868294"/>
                </a:lnTo>
                <a:lnTo>
                  <a:pt x="3668821" y="2808412"/>
                </a:lnTo>
                <a:lnTo>
                  <a:pt x="3668935" y="2739529"/>
                </a:lnTo>
                <a:lnTo>
                  <a:pt x="3668935" y="502016"/>
                </a:lnTo>
                <a:lnTo>
                  <a:pt x="3668821" y="433132"/>
                </a:lnTo>
                <a:lnTo>
                  <a:pt x="3668024" y="373250"/>
                </a:lnTo>
                <a:lnTo>
                  <a:pt x="3665859" y="321553"/>
                </a:lnTo>
                <a:lnTo>
                  <a:pt x="3661644" y="277221"/>
                </a:lnTo>
                <a:lnTo>
                  <a:pt x="3654695" y="239438"/>
                </a:lnTo>
                <a:lnTo>
                  <a:pt x="3621601" y="158723"/>
                </a:lnTo>
                <a:lnTo>
                  <a:pt x="3591098" y="115250"/>
                </a:lnTo>
                <a:lnTo>
                  <a:pt x="3553680" y="77830"/>
                </a:lnTo>
                <a:lnTo>
                  <a:pt x="3510210" y="47324"/>
                </a:lnTo>
                <a:lnTo>
                  <a:pt x="3461549" y="24596"/>
                </a:lnTo>
                <a:lnTo>
                  <a:pt x="3391708" y="7287"/>
                </a:lnTo>
                <a:lnTo>
                  <a:pt x="3347377" y="3074"/>
                </a:lnTo>
                <a:lnTo>
                  <a:pt x="3295679" y="910"/>
                </a:lnTo>
                <a:lnTo>
                  <a:pt x="3235796" y="113"/>
                </a:lnTo>
                <a:lnTo>
                  <a:pt x="3166908" y="0"/>
                </a:lnTo>
                <a:close/>
              </a:path>
            </a:pathLst>
          </a:custGeom>
          <a:solidFill>
            <a:srgbClr val="CBCBCB"/>
          </a:solidFill>
        </p:spPr>
        <p:txBody>
          <a:bodyPr wrap="square" lIns="0" tIns="0" rIns="0" bIns="0" rtlCol="0"/>
          <a:lstStyle/>
          <a:p>
            <a:endParaRPr sz="1092"/>
          </a:p>
        </p:txBody>
      </p:sp>
      <p:sp>
        <p:nvSpPr>
          <p:cNvPr id="6" name="object 6"/>
          <p:cNvSpPr txBox="1"/>
          <p:nvPr/>
        </p:nvSpPr>
        <p:spPr>
          <a:xfrm>
            <a:off x="3622951" y="1672361"/>
            <a:ext cx="2052779" cy="1332554"/>
          </a:xfrm>
          <a:prstGeom prst="rect">
            <a:avLst/>
          </a:prstGeom>
        </p:spPr>
        <p:txBody>
          <a:bodyPr vert="horz" wrap="square" lIns="0" tIns="6931" rIns="0" bIns="0" rtlCol="0">
            <a:spAutoFit/>
          </a:bodyPr>
          <a:lstStyle/>
          <a:p>
            <a:pPr marL="7701" marR="3081" algn="ctr">
              <a:lnSpc>
                <a:spcPct val="111000"/>
              </a:lnSpc>
              <a:spcBef>
                <a:spcPts val="55"/>
              </a:spcBef>
            </a:pPr>
            <a:r>
              <a:rPr sz="1577" spc="69" dirty="0">
                <a:latin typeface="Arial"/>
                <a:cs typeface="Arial"/>
              </a:rPr>
              <a:t>Standardizing</a:t>
            </a:r>
            <a:r>
              <a:rPr sz="1577" spc="-58" dirty="0">
                <a:latin typeface="Arial"/>
                <a:cs typeface="Arial"/>
              </a:rPr>
              <a:t> </a:t>
            </a:r>
            <a:r>
              <a:rPr sz="1577" spc="79" dirty="0">
                <a:latin typeface="Arial"/>
                <a:cs typeface="Arial"/>
              </a:rPr>
              <a:t>the </a:t>
            </a:r>
            <a:r>
              <a:rPr sz="1577" spc="73" dirty="0">
                <a:latin typeface="Arial"/>
                <a:cs typeface="Arial"/>
              </a:rPr>
              <a:t>data</a:t>
            </a:r>
            <a:r>
              <a:rPr sz="1577" spc="-58" dirty="0">
                <a:latin typeface="Arial"/>
                <a:cs typeface="Arial"/>
              </a:rPr>
              <a:t> </a:t>
            </a:r>
            <a:r>
              <a:rPr sz="1577" spc="106" dirty="0">
                <a:latin typeface="Arial"/>
                <a:cs typeface="Arial"/>
              </a:rPr>
              <a:t>with </a:t>
            </a:r>
            <a:r>
              <a:rPr sz="1577" spc="52" dirty="0">
                <a:latin typeface="Arial"/>
                <a:cs typeface="Arial"/>
              </a:rPr>
              <a:t>StandardScaler,</a:t>
            </a:r>
            <a:r>
              <a:rPr sz="1577" spc="-52" dirty="0">
                <a:latin typeface="Arial"/>
                <a:cs typeface="Arial"/>
              </a:rPr>
              <a:t> </a:t>
            </a:r>
            <a:r>
              <a:rPr sz="1577" spc="79" dirty="0">
                <a:latin typeface="Arial"/>
                <a:cs typeface="Arial"/>
              </a:rPr>
              <a:t>then </a:t>
            </a:r>
            <a:r>
              <a:rPr sz="1577" spc="112" dirty="0">
                <a:latin typeface="Arial"/>
                <a:cs typeface="Arial"/>
              </a:rPr>
              <a:t>fitting</a:t>
            </a:r>
            <a:r>
              <a:rPr sz="1577" spc="-58" dirty="0">
                <a:latin typeface="Arial"/>
                <a:cs typeface="Arial"/>
              </a:rPr>
              <a:t> </a:t>
            </a:r>
            <a:r>
              <a:rPr sz="1577" spc="55" dirty="0">
                <a:latin typeface="Arial"/>
                <a:cs typeface="Arial"/>
              </a:rPr>
              <a:t>and </a:t>
            </a:r>
            <a:r>
              <a:rPr sz="1577" spc="91" dirty="0">
                <a:latin typeface="Arial"/>
                <a:cs typeface="Arial"/>
              </a:rPr>
              <a:t>transforming</a:t>
            </a:r>
            <a:r>
              <a:rPr sz="1577" spc="-27" dirty="0">
                <a:latin typeface="Arial"/>
                <a:cs typeface="Arial"/>
              </a:rPr>
              <a:t> </a:t>
            </a:r>
            <a:r>
              <a:rPr sz="1577" spc="97" dirty="0">
                <a:latin typeface="Arial"/>
                <a:cs typeface="Arial"/>
              </a:rPr>
              <a:t>it</a:t>
            </a:r>
            <a:endParaRPr sz="1577">
              <a:latin typeface="Arial"/>
              <a:cs typeface="Arial"/>
            </a:endParaRPr>
          </a:p>
        </p:txBody>
      </p:sp>
      <p:sp>
        <p:nvSpPr>
          <p:cNvPr id="7" name="object 7"/>
          <p:cNvSpPr/>
          <p:nvPr/>
        </p:nvSpPr>
        <p:spPr>
          <a:xfrm>
            <a:off x="6421090" y="1368529"/>
            <a:ext cx="2224902" cy="1965755"/>
          </a:xfrm>
          <a:custGeom>
            <a:avLst/>
            <a:gdLst/>
            <a:ahLst/>
            <a:cxnLst/>
            <a:rect l="l" t="t" r="r" b="b"/>
            <a:pathLst>
              <a:path w="3669030" h="3241675">
                <a:moveTo>
                  <a:pt x="3166919" y="0"/>
                </a:moveTo>
                <a:lnTo>
                  <a:pt x="502016" y="0"/>
                </a:lnTo>
                <a:lnTo>
                  <a:pt x="433132" y="113"/>
                </a:lnTo>
                <a:lnTo>
                  <a:pt x="373250" y="910"/>
                </a:lnTo>
                <a:lnTo>
                  <a:pt x="321553" y="3074"/>
                </a:lnTo>
                <a:lnTo>
                  <a:pt x="277221" y="7287"/>
                </a:lnTo>
                <a:lnTo>
                  <a:pt x="239438" y="14233"/>
                </a:lnTo>
                <a:lnTo>
                  <a:pt x="158723" y="47324"/>
                </a:lnTo>
                <a:lnTo>
                  <a:pt x="115250" y="77830"/>
                </a:lnTo>
                <a:lnTo>
                  <a:pt x="77830" y="115250"/>
                </a:lnTo>
                <a:lnTo>
                  <a:pt x="47324" y="158723"/>
                </a:lnTo>
                <a:lnTo>
                  <a:pt x="24596" y="207386"/>
                </a:lnTo>
                <a:lnTo>
                  <a:pt x="7287" y="277221"/>
                </a:lnTo>
                <a:lnTo>
                  <a:pt x="3074" y="321553"/>
                </a:lnTo>
                <a:lnTo>
                  <a:pt x="910" y="373250"/>
                </a:lnTo>
                <a:lnTo>
                  <a:pt x="113" y="433132"/>
                </a:lnTo>
                <a:lnTo>
                  <a:pt x="0" y="502016"/>
                </a:lnTo>
                <a:lnTo>
                  <a:pt x="0" y="2739529"/>
                </a:lnTo>
                <a:lnTo>
                  <a:pt x="113" y="2808412"/>
                </a:lnTo>
                <a:lnTo>
                  <a:pt x="910" y="2868294"/>
                </a:lnTo>
                <a:lnTo>
                  <a:pt x="3074" y="2919992"/>
                </a:lnTo>
                <a:lnTo>
                  <a:pt x="7287" y="2964323"/>
                </a:lnTo>
                <a:lnTo>
                  <a:pt x="14233" y="3002106"/>
                </a:lnTo>
                <a:lnTo>
                  <a:pt x="47324" y="3082821"/>
                </a:lnTo>
                <a:lnTo>
                  <a:pt x="77830" y="3126294"/>
                </a:lnTo>
                <a:lnTo>
                  <a:pt x="115250" y="3163715"/>
                </a:lnTo>
                <a:lnTo>
                  <a:pt x="158723" y="3194220"/>
                </a:lnTo>
                <a:lnTo>
                  <a:pt x="207386" y="3216949"/>
                </a:lnTo>
                <a:lnTo>
                  <a:pt x="277221" y="3234257"/>
                </a:lnTo>
                <a:lnTo>
                  <a:pt x="321553" y="3238470"/>
                </a:lnTo>
                <a:lnTo>
                  <a:pt x="373250" y="3240634"/>
                </a:lnTo>
                <a:lnTo>
                  <a:pt x="433132" y="3241431"/>
                </a:lnTo>
                <a:lnTo>
                  <a:pt x="502016" y="3241545"/>
                </a:lnTo>
                <a:lnTo>
                  <a:pt x="3166919" y="3241545"/>
                </a:lnTo>
                <a:lnTo>
                  <a:pt x="3235802" y="3241431"/>
                </a:lnTo>
                <a:lnTo>
                  <a:pt x="3295682" y="3240634"/>
                </a:lnTo>
                <a:lnTo>
                  <a:pt x="3347378" y="3238470"/>
                </a:lnTo>
                <a:lnTo>
                  <a:pt x="3391709" y="3234257"/>
                </a:lnTo>
                <a:lnTo>
                  <a:pt x="3429492" y="3227311"/>
                </a:lnTo>
                <a:lnTo>
                  <a:pt x="3510210" y="3194220"/>
                </a:lnTo>
                <a:lnTo>
                  <a:pt x="3553680" y="3163715"/>
                </a:lnTo>
                <a:lnTo>
                  <a:pt x="3591098" y="3126294"/>
                </a:lnTo>
                <a:lnTo>
                  <a:pt x="3621601" y="3082821"/>
                </a:lnTo>
                <a:lnTo>
                  <a:pt x="3644328" y="3034158"/>
                </a:lnTo>
                <a:lnTo>
                  <a:pt x="3661644" y="2964323"/>
                </a:lnTo>
                <a:lnTo>
                  <a:pt x="3665859" y="2919992"/>
                </a:lnTo>
                <a:lnTo>
                  <a:pt x="3668024" y="2868294"/>
                </a:lnTo>
                <a:lnTo>
                  <a:pt x="3668821" y="2808412"/>
                </a:lnTo>
                <a:lnTo>
                  <a:pt x="3668935" y="2739529"/>
                </a:lnTo>
                <a:lnTo>
                  <a:pt x="3668935" y="502016"/>
                </a:lnTo>
                <a:lnTo>
                  <a:pt x="3668821" y="433132"/>
                </a:lnTo>
                <a:lnTo>
                  <a:pt x="3668024" y="373250"/>
                </a:lnTo>
                <a:lnTo>
                  <a:pt x="3665859" y="321553"/>
                </a:lnTo>
                <a:lnTo>
                  <a:pt x="3661644" y="277221"/>
                </a:lnTo>
                <a:lnTo>
                  <a:pt x="3654695" y="239438"/>
                </a:lnTo>
                <a:lnTo>
                  <a:pt x="3621601" y="158723"/>
                </a:lnTo>
                <a:lnTo>
                  <a:pt x="3591098" y="115250"/>
                </a:lnTo>
                <a:lnTo>
                  <a:pt x="3553680" y="77830"/>
                </a:lnTo>
                <a:lnTo>
                  <a:pt x="3510210" y="47324"/>
                </a:lnTo>
                <a:lnTo>
                  <a:pt x="3461549" y="24596"/>
                </a:lnTo>
                <a:lnTo>
                  <a:pt x="3391709" y="7287"/>
                </a:lnTo>
                <a:lnTo>
                  <a:pt x="3347378" y="3074"/>
                </a:lnTo>
                <a:lnTo>
                  <a:pt x="3295682" y="910"/>
                </a:lnTo>
                <a:lnTo>
                  <a:pt x="3235802" y="113"/>
                </a:lnTo>
                <a:lnTo>
                  <a:pt x="3166919" y="0"/>
                </a:lnTo>
                <a:close/>
              </a:path>
            </a:pathLst>
          </a:custGeom>
          <a:solidFill>
            <a:srgbClr val="CBCBCB"/>
          </a:solidFill>
        </p:spPr>
        <p:txBody>
          <a:bodyPr wrap="square" lIns="0" tIns="0" rIns="0" bIns="0" rtlCol="0"/>
          <a:lstStyle/>
          <a:p>
            <a:endParaRPr sz="1092"/>
          </a:p>
        </p:txBody>
      </p:sp>
      <p:sp>
        <p:nvSpPr>
          <p:cNvPr id="8" name="object 8"/>
          <p:cNvSpPr txBox="1"/>
          <p:nvPr/>
        </p:nvSpPr>
        <p:spPr>
          <a:xfrm>
            <a:off x="6478898" y="1672361"/>
            <a:ext cx="2109383" cy="1332554"/>
          </a:xfrm>
          <a:prstGeom prst="rect">
            <a:avLst/>
          </a:prstGeom>
        </p:spPr>
        <p:txBody>
          <a:bodyPr vert="horz" wrap="square" lIns="0" tIns="6931" rIns="0" bIns="0" rtlCol="0">
            <a:spAutoFit/>
          </a:bodyPr>
          <a:lstStyle/>
          <a:p>
            <a:pPr marL="7701" marR="3081" algn="ctr">
              <a:lnSpc>
                <a:spcPct val="110900"/>
              </a:lnSpc>
              <a:spcBef>
                <a:spcPts val="55"/>
              </a:spcBef>
            </a:pPr>
            <a:r>
              <a:rPr sz="1577" spc="91" dirty="0">
                <a:latin typeface="Arial"/>
                <a:cs typeface="Arial"/>
              </a:rPr>
              <a:t>Splitting</a:t>
            </a:r>
            <a:r>
              <a:rPr sz="1577" spc="-49" dirty="0">
                <a:latin typeface="Arial"/>
                <a:cs typeface="Arial"/>
              </a:rPr>
              <a:t> </a:t>
            </a:r>
            <a:r>
              <a:rPr sz="1577" spc="94" dirty="0">
                <a:latin typeface="Arial"/>
                <a:cs typeface="Arial"/>
              </a:rPr>
              <a:t>the</a:t>
            </a:r>
            <a:r>
              <a:rPr sz="1577" spc="-49" dirty="0">
                <a:latin typeface="Arial"/>
                <a:cs typeface="Arial"/>
              </a:rPr>
              <a:t> </a:t>
            </a:r>
            <a:r>
              <a:rPr sz="1577" spc="73" dirty="0">
                <a:latin typeface="Arial"/>
                <a:cs typeface="Arial"/>
              </a:rPr>
              <a:t>data</a:t>
            </a:r>
            <a:r>
              <a:rPr sz="1577" spc="-49" dirty="0">
                <a:latin typeface="Arial"/>
                <a:cs typeface="Arial"/>
              </a:rPr>
              <a:t> </a:t>
            </a:r>
            <a:r>
              <a:rPr sz="1577" spc="88" dirty="0">
                <a:latin typeface="Arial"/>
                <a:cs typeface="Arial"/>
              </a:rPr>
              <a:t>into training</a:t>
            </a:r>
            <a:r>
              <a:rPr sz="1577" spc="-55" dirty="0">
                <a:latin typeface="Arial"/>
                <a:cs typeface="Arial"/>
              </a:rPr>
              <a:t> </a:t>
            </a:r>
            <a:r>
              <a:rPr sz="1577" spc="69" dirty="0">
                <a:latin typeface="Arial"/>
                <a:cs typeface="Arial"/>
              </a:rPr>
              <a:t>and</a:t>
            </a:r>
            <a:r>
              <a:rPr sz="1577" spc="-55" dirty="0">
                <a:latin typeface="Arial"/>
                <a:cs typeface="Arial"/>
              </a:rPr>
              <a:t> </a:t>
            </a:r>
            <a:r>
              <a:rPr sz="1577" spc="85" dirty="0">
                <a:latin typeface="Arial"/>
                <a:cs typeface="Arial"/>
              </a:rPr>
              <a:t>testing </a:t>
            </a:r>
            <a:r>
              <a:rPr sz="1577" spc="49" dirty="0">
                <a:latin typeface="Arial"/>
                <a:cs typeface="Arial"/>
              </a:rPr>
              <a:t>sets</a:t>
            </a:r>
            <a:r>
              <a:rPr sz="1577" spc="-52" dirty="0">
                <a:latin typeface="Arial"/>
                <a:cs typeface="Arial"/>
              </a:rPr>
              <a:t> </a:t>
            </a:r>
            <a:r>
              <a:rPr sz="1577" spc="106" dirty="0">
                <a:latin typeface="Arial"/>
                <a:cs typeface="Arial"/>
              </a:rPr>
              <a:t>with </a:t>
            </a:r>
            <a:r>
              <a:rPr sz="1577" spc="36" dirty="0">
                <a:latin typeface="Arial"/>
                <a:cs typeface="Arial"/>
              </a:rPr>
              <a:t>train_test_split </a:t>
            </a:r>
            <a:r>
              <a:rPr sz="1577" spc="97" dirty="0">
                <a:latin typeface="Arial"/>
                <a:cs typeface="Arial"/>
              </a:rPr>
              <a:t>function</a:t>
            </a:r>
            <a:endParaRPr sz="1577" dirty="0">
              <a:latin typeface="Arial"/>
              <a:cs typeface="Arial"/>
            </a:endParaRPr>
          </a:p>
        </p:txBody>
      </p:sp>
      <p:sp>
        <p:nvSpPr>
          <p:cNvPr id="9" name="object 9"/>
          <p:cNvSpPr/>
          <p:nvPr/>
        </p:nvSpPr>
        <p:spPr>
          <a:xfrm>
            <a:off x="9305281" y="1368529"/>
            <a:ext cx="2224902" cy="1965755"/>
          </a:xfrm>
          <a:custGeom>
            <a:avLst/>
            <a:gdLst/>
            <a:ahLst/>
            <a:cxnLst/>
            <a:rect l="l" t="t" r="r" b="b"/>
            <a:pathLst>
              <a:path w="3669030" h="3241675">
                <a:moveTo>
                  <a:pt x="3166908" y="0"/>
                </a:moveTo>
                <a:lnTo>
                  <a:pt x="502016" y="0"/>
                </a:lnTo>
                <a:lnTo>
                  <a:pt x="433132" y="113"/>
                </a:lnTo>
                <a:lnTo>
                  <a:pt x="373250" y="910"/>
                </a:lnTo>
                <a:lnTo>
                  <a:pt x="321551" y="3074"/>
                </a:lnTo>
                <a:lnTo>
                  <a:pt x="277218" y="7287"/>
                </a:lnTo>
                <a:lnTo>
                  <a:pt x="239432" y="14233"/>
                </a:lnTo>
                <a:lnTo>
                  <a:pt x="158718" y="47324"/>
                </a:lnTo>
                <a:lnTo>
                  <a:pt x="115248" y="77830"/>
                </a:lnTo>
                <a:lnTo>
                  <a:pt x="77829" y="115250"/>
                </a:lnTo>
                <a:lnTo>
                  <a:pt x="47324" y="158723"/>
                </a:lnTo>
                <a:lnTo>
                  <a:pt x="24596" y="207386"/>
                </a:lnTo>
                <a:lnTo>
                  <a:pt x="7287" y="277221"/>
                </a:lnTo>
                <a:lnTo>
                  <a:pt x="3074" y="321553"/>
                </a:lnTo>
                <a:lnTo>
                  <a:pt x="910" y="373250"/>
                </a:lnTo>
                <a:lnTo>
                  <a:pt x="113" y="433132"/>
                </a:lnTo>
                <a:lnTo>
                  <a:pt x="0" y="502016"/>
                </a:lnTo>
                <a:lnTo>
                  <a:pt x="0" y="2739529"/>
                </a:lnTo>
                <a:lnTo>
                  <a:pt x="113" y="2808412"/>
                </a:lnTo>
                <a:lnTo>
                  <a:pt x="910" y="2868294"/>
                </a:lnTo>
                <a:lnTo>
                  <a:pt x="3074" y="2919992"/>
                </a:lnTo>
                <a:lnTo>
                  <a:pt x="7287" y="2964323"/>
                </a:lnTo>
                <a:lnTo>
                  <a:pt x="14233" y="3002106"/>
                </a:lnTo>
                <a:lnTo>
                  <a:pt x="47324" y="3082821"/>
                </a:lnTo>
                <a:lnTo>
                  <a:pt x="77829" y="3126294"/>
                </a:lnTo>
                <a:lnTo>
                  <a:pt x="115248" y="3163715"/>
                </a:lnTo>
                <a:lnTo>
                  <a:pt x="158718" y="3194220"/>
                </a:lnTo>
                <a:lnTo>
                  <a:pt x="207375" y="3216949"/>
                </a:lnTo>
                <a:lnTo>
                  <a:pt x="277218" y="3234257"/>
                </a:lnTo>
                <a:lnTo>
                  <a:pt x="321551" y="3238470"/>
                </a:lnTo>
                <a:lnTo>
                  <a:pt x="373250" y="3240634"/>
                </a:lnTo>
                <a:lnTo>
                  <a:pt x="433132" y="3241431"/>
                </a:lnTo>
                <a:lnTo>
                  <a:pt x="502016" y="3241545"/>
                </a:lnTo>
                <a:lnTo>
                  <a:pt x="3166908" y="3241545"/>
                </a:lnTo>
                <a:lnTo>
                  <a:pt x="3235792" y="3241431"/>
                </a:lnTo>
                <a:lnTo>
                  <a:pt x="3295674" y="3240634"/>
                </a:lnTo>
                <a:lnTo>
                  <a:pt x="3347373" y="3238470"/>
                </a:lnTo>
                <a:lnTo>
                  <a:pt x="3391706" y="3234257"/>
                </a:lnTo>
                <a:lnTo>
                  <a:pt x="3429492" y="3227311"/>
                </a:lnTo>
                <a:lnTo>
                  <a:pt x="3510206" y="3194220"/>
                </a:lnTo>
                <a:lnTo>
                  <a:pt x="3553676" y="3163715"/>
                </a:lnTo>
                <a:lnTo>
                  <a:pt x="3591095" y="3126294"/>
                </a:lnTo>
                <a:lnTo>
                  <a:pt x="3621600" y="3082821"/>
                </a:lnTo>
                <a:lnTo>
                  <a:pt x="3644328" y="3034158"/>
                </a:lnTo>
                <a:lnTo>
                  <a:pt x="3661637" y="2964323"/>
                </a:lnTo>
                <a:lnTo>
                  <a:pt x="3665850" y="2919992"/>
                </a:lnTo>
                <a:lnTo>
                  <a:pt x="3668013" y="2868294"/>
                </a:lnTo>
                <a:lnTo>
                  <a:pt x="3668811" y="2808412"/>
                </a:lnTo>
                <a:lnTo>
                  <a:pt x="3668924" y="2739529"/>
                </a:lnTo>
                <a:lnTo>
                  <a:pt x="3668924" y="502016"/>
                </a:lnTo>
                <a:lnTo>
                  <a:pt x="3668811" y="433132"/>
                </a:lnTo>
                <a:lnTo>
                  <a:pt x="3668013" y="373250"/>
                </a:lnTo>
                <a:lnTo>
                  <a:pt x="3665850" y="321553"/>
                </a:lnTo>
                <a:lnTo>
                  <a:pt x="3661637" y="277221"/>
                </a:lnTo>
                <a:lnTo>
                  <a:pt x="3654691" y="239438"/>
                </a:lnTo>
                <a:lnTo>
                  <a:pt x="3621600" y="158723"/>
                </a:lnTo>
                <a:lnTo>
                  <a:pt x="3591095" y="115250"/>
                </a:lnTo>
                <a:lnTo>
                  <a:pt x="3553676" y="77830"/>
                </a:lnTo>
                <a:lnTo>
                  <a:pt x="3510206" y="47324"/>
                </a:lnTo>
                <a:lnTo>
                  <a:pt x="3461549" y="24596"/>
                </a:lnTo>
                <a:lnTo>
                  <a:pt x="3391706" y="7287"/>
                </a:lnTo>
                <a:lnTo>
                  <a:pt x="3347373" y="3074"/>
                </a:lnTo>
                <a:lnTo>
                  <a:pt x="3295674" y="910"/>
                </a:lnTo>
                <a:lnTo>
                  <a:pt x="3235792" y="113"/>
                </a:lnTo>
                <a:lnTo>
                  <a:pt x="3166908" y="0"/>
                </a:lnTo>
                <a:close/>
              </a:path>
            </a:pathLst>
          </a:custGeom>
          <a:solidFill>
            <a:srgbClr val="CBCBCB"/>
          </a:solidFill>
        </p:spPr>
        <p:txBody>
          <a:bodyPr wrap="square" lIns="0" tIns="0" rIns="0" bIns="0" rtlCol="0"/>
          <a:lstStyle/>
          <a:p>
            <a:endParaRPr sz="1092"/>
          </a:p>
        </p:txBody>
      </p:sp>
      <p:sp>
        <p:nvSpPr>
          <p:cNvPr id="10" name="object 10"/>
          <p:cNvSpPr txBox="1"/>
          <p:nvPr/>
        </p:nvSpPr>
        <p:spPr>
          <a:xfrm>
            <a:off x="9383101" y="1807190"/>
            <a:ext cx="2069337" cy="1063185"/>
          </a:xfrm>
          <a:prstGeom prst="rect">
            <a:avLst/>
          </a:prstGeom>
        </p:spPr>
        <p:txBody>
          <a:bodyPr vert="horz" wrap="square" lIns="0" tIns="6931" rIns="0" bIns="0" rtlCol="0">
            <a:spAutoFit/>
          </a:bodyPr>
          <a:lstStyle/>
          <a:p>
            <a:pPr marL="7701" marR="3081" algn="ctr">
              <a:lnSpc>
                <a:spcPct val="111000"/>
              </a:lnSpc>
              <a:spcBef>
                <a:spcPts val="55"/>
              </a:spcBef>
            </a:pPr>
            <a:r>
              <a:rPr sz="1577" spc="79" dirty="0">
                <a:latin typeface="Arial"/>
                <a:cs typeface="Arial"/>
              </a:rPr>
              <a:t>Creating</a:t>
            </a:r>
            <a:r>
              <a:rPr sz="1577" spc="-55" dirty="0">
                <a:latin typeface="Arial"/>
                <a:cs typeface="Arial"/>
              </a:rPr>
              <a:t> </a:t>
            </a:r>
            <a:r>
              <a:rPr sz="1577" spc="-30" dirty="0">
                <a:latin typeface="Arial"/>
                <a:cs typeface="Arial"/>
              </a:rPr>
              <a:t>a </a:t>
            </a:r>
            <a:r>
              <a:rPr sz="1577" spc="55" dirty="0">
                <a:latin typeface="Arial"/>
                <a:cs typeface="Arial"/>
              </a:rPr>
              <a:t>GridSearchCV</a:t>
            </a:r>
            <a:r>
              <a:rPr sz="1577" spc="-27" dirty="0">
                <a:latin typeface="Arial"/>
                <a:cs typeface="Arial"/>
              </a:rPr>
              <a:t> </a:t>
            </a:r>
            <a:r>
              <a:rPr sz="1577" spc="97" dirty="0">
                <a:latin typeface="Arial"/>
                <a:cs typeface="Arial"/>
              </a:rPr>
              <a:t>object </a:t>
            </a:r>
            <a:r>
              <a:rPr sz="1577" spc="118" dirty="0">
                <a:latin typeface="Arial"/>
                <a:cs typeface="Arial"/>
              </a:rPr>
              <a:t>with</a:t>
            </a:r>
            <a:r>
              <a:rPr sz="1577" spc="-55" dirty="0">
                <a:latin typeface="Arial"/>
                <a:cs typeface="Arial"/>
              </a:rPr>
              <a:t> </a:t>
            </a:r>
            <a:r>
              <a:rPr sz="1577" spc="106" dirty="0">
                <a:latin typeface="Arial"/>
                <a:cs typeface="Arial"/>
              </a:rPr>
              <a:t>cv</a:t>
            </a:r>
            <a:r>
              <a:rPr sz="1577" spc="-52" dirty="0">
                <a:latin typeface="Arial"/>
                <a:cs typeface="Arial"/>
              </a:rPr>
              <a:t> </a:t>
            </a:r>
            <a:r>
              <a:rPr sz="1577" spc="-103" dirty="0">
                <a:latin typeface="Arial"/>
                <a:cs typeface="Arial"/>
              </a:rPr>
              <a:t>=</a:t>
            </a:r>
            <a:r>
              <a:rPr sz="1577" spc="-52" dirty="0">
                <a:latin typeface="Arial"/>
                <a:cs typeface="Arial"/>
              </a:rPr>
              <a:t> </a:t>
            </a:r>
            <a:r>
              <a:rPr sz="1577" dirty="0">
                <a:latin typeface="Arial"/>
                <a:cs typeface="Arial"/>
              </a:rPr>
              <a:t>10</a:t>
            </a:r>
            <a:r>
              <a:rPr sz="1577" spc="-55" dirty="0">
                <a:latin typeface="Arial"/>
                <a:cs typeface="Arial"/>
              </a:rPr>
              <a:t> </a:t>
            </a:r>
            <a:r>
              <a:rPr sz="1577" spc="118" dirty="0">
                <a:latin typeface="Arial"/>
                <a:cs typeface="Arial"/>
              </a:rPr>
              <a:t>to</a:t>
            </a:r>
            <a:r>
              <a:rPr sz="1577" spc="-52" dirty="0">
                <a:latin typeface="Arial"/>
                <a:cs typeface="Arial"/>
              </a:rPr>
              <a:t> </a:t>
            </a:r>
            <a:r>
              <a:rPr sz="1577" spc="91" dirty="0">
                <a:latin typeface="Arial"/>
                <a:cs typeface="Arial"/>
              </a:rPr>
              <a:t>find </a:t>
            </a:r>
            <a:r>
              <a:rPr sz="1577" spc="94" dirty="0">
                <a:latin typeface="Arial"/>
                <a:cs typeface="Arial"/>
              </a:rPr>
              <a:t>the</a:t>
            </a:r>
            <a:r>
              <a:rPr sz="1577" spc="-58" dirty="0">
                <a:latin typeface="Arial"/>
                <a:cs typeface="Arial"/>
              </a:rPr>
              <a:t> </a:t>
            </a:r>
            <a:r>
              <a:rPr sz="1577" spc="82" dirty="0">
                <a:latin typeface="Arial"/>
                <a:cs typeface="Arial"/>
              </a:rPr>
              <a:t>best</a:t>
            </a:r>
            <a:r>
              <a:rPr sz="1577" spc="-55" dirty="0">
                <a:latin typeface="Arial"/>
                <a:cs typeface="Arial"/>
              </a:rPr>
              <a:t> </a:t>
            </a:r>
            <a:r>
              <a:rPr sz="1577" spc="64" dirty="0">
                <a:latin typeface="Arial"/>
                <a:cs typeface="Arial"/>
              </a:rPr>
              <a:t>parameters</a:t>
            </a:r>
            <a:endParaRPr sz="1577">
              <a:latin typeface="Arial"/>
              <a:cs typeface="Arial"/>
            </a:endParaRPr>
          </a:p>
        </p:txBody>
      </p:sp>
      <p:sp>
        <p:nvSpPr>
          <p:cNvPr id="11" name="object 11"/>
          <p:cNvSpPr/>
          <p:nvPr/>
        </p:nvSpPr>
        <p:spPr>
          <a:xfrm>
            <a:off x="9305281" y="4002356"/>
            <a:ext cx="2224902" cy="1965755"/>
          </a:xfrm>
          <a:custGeom>
            <a:avLst/>
            <a:gdLst/>
            <a:ahLst/>
            <a:cxnLst/>
            <a:rect l="l" t="t" r="r" b="b"/>
            <a:pathLst>
              <a:path w="3669030" h="3241675">
                <a:moveTo>
                  <a:pt x="3124344" y="0"/>
                </a:moveTo>
                <a:lnTo>
                  <a:pt x="544580" y="0"/>
                </a:lnTo>
                <a:lnTo>
                  <a:pt x="469856" y="123"/>
                </a:lnTo>
                <a:lnTo>
                  <a:pt x="404897" y="988"/>
                </a:lnTo>
                <a:lnTo>
                  <a:pt x="348817" y="3336"/>
                </a:lnTo>
                <a:lnTo>
                  <a:pt x="300728" y="7908"/>
                </a:lnTo>
                <a:lnTo>
                  <a:pt x="259740" y="15445"/>
                </a:lnTo>
                <a:lnTo>
                  <a:pt x="180610" y="46623"/>
                </a:lnTo>
                <a:lnTo>
                  <a:pt x="140057" y="72524"/>
                </a:lnTo>
                <a:lnTo>
                  <a:pt x="103846" y="103851"/>
                </a:lnTo>
                <a:lnTo>
                  <a:pt x="72519" y="140062"/>
                </a:lnTo>
                <a:lnTo>
                  <a:pt x="46617" y="180614"/>
                </a:lnTo>
                <a:lnTo>
                  <a:pt x="26679" y="224966"/>
                </a:lnTo>
                <a:lnTo>
                  <a:pt x="7905" y="300728"/>
                </a:lnTo>
                <a:lnTo>
                  <a:pt x="3334" y="348817"/>
                </a:lnTo>
                <a:lnTo>
                  <a:pt x="988" y="404897"/>
                </a:lnTo>
                <a:lnTo>
                  <a:pt x="123" y="469856"/>
                </a:lnTo>
                <a:lnTo>
                  <a:pt x="0" y="544580"/>
                </a:lnTo>
                <a:lnTo>
                  <a:pt x="0" y="2696965"/>
                </a:lnTo>
                <a:lnTo>
                  <a:pt x="123" y="2771689"/>
                </a:lnTo>
                <a:lnTo>
                  <a:pt x="988" y="2836647"/>
                </a:lnTo>
                <a:lnTo>
                  <a:pt x="3334" y="2892727"/>
                </a:lnTo>
                <a:lnTo>
                  <a:pt x="7905" y="2940817"/>
                </a:lnTo>
                <a:lnTo>
                  <a:pt x="15439" y="2981804"/>
                </a:lnTo>
                <a:lnTo>
                  <a:pt x="46617" y="3060934"/>
                </a:lnTo>
                <a:lnTo>
                  <a:pt x="72519" y="3101488"/>
                </a:lnTo>
                <a:lnTo>
                  <a:pt x="103846"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8" y="3241421"/>
                </a:lnTo>
                <a:lnTo>
                  <a:pt x="3264027" y="3240557"/>
                </a:lnTo>
                <a:lnTo>
                  <a:pt x="3320107" y="3238210"/>
                </a:lnTo>
                <a:lnTo>
                  <a:pt x="3368196" y="3233640"/>
                </a:lnTo>
                <a:lnTo>
                  <a:pt x="3409184" y="3226105"/>
                </a:lnTo>
                <a:lnTo>
                  <a:pt x="3488314" y="3194928"/>
                </a:lnTo>
                <a:lnTo>
                  <a:pt x="3528867" y="3169025"/>
                </a:lnTo>
                <a:lnTo>
                  <a:pt x="3565078" y="3137698"/>
                </a:lnTo>
                <a:lnTo>
                  <a:pt x="3596405" y="3101488"/>
                </a:lnTo>
                <a:lnTo>
                  <a:pt x="3622307" y="3060934"/>
                </a:lnTo>
                <a:lnTo>
                  <a:pt x="3642245" y="3016578"/>
                </a:lnTo>
                <a:lnTo>
                  <a:pt x="3661019" y="2940817"/>
                </a:lnTo>
                <a:lnTo>
                  <a:pt x="3665589" y="2892727"/>
                </a:lnTo>
                <a:lnTo>
                  <a:pt x="3667936" y="2836647"/>
                </a:lnTo>
                <a:lnTo>
                  <a:pt x="3668801" y="2771689"/>
                </a:lnTo>
                <a:lnTo>
                  <a:pt x="3668924" y="2696965"/>
                </a:lnTo>
                <a:lnTo>
                  <a:pt x="3668924" y="544580"/>
                </a:lnTo>
                <a:lnTo>
                  <a:pt x="3668801" y="469856"/>
                </a:lnTo>
                <a:lnTo>
                  <a:pt x="3667936" y="404897"/>
                </a:lnTo>
                <a:lnTo>
                  <a:pt x="3665589" y="348817"/>
                </a:lnTo>
                <a:lnTo>
                  <a:pt x="3661019" y="300728"/>
                </a:lnTo>
                <a:lnTo>
                  <a:pt x="3653485" y="259740"/>
                </a:lnTo>
                <a:lnTo>
                  <a:pt x="3622307" y="180614"/>
                </a:lnTo>
                <a:lnTo>
                  <a:pt x="3596405" y="140062"/>
                </a:lnTo>
                <a:lnTo>
                  <a:pt x="3565078" y="103851"/>
                </a:lnTo>
                <a:lnTo>
                  <a:pt x="3528867" y="72524"/>
                </a:lnTo>
                <a:lnTo>
                  <a:pt x="3488314" y="46623"/>
                </a:lnTo>
                <a:lnTo>
                  <a:pt x="3443957" y="26690"/>
                </a:lnTo>
                <a:lnTo>
                  <a:pt x="3368196" y="7908"/>
                </a:lnTo>
                <a:lnTo>
                  <a:pt x="3320107" y="3336"/>
                </a:lnTo>
                <a:lnTo>
                  <a:pt x="3264027" y="988"/>
                </a:lnTo>
                <a:lnTo>
                  <a:pt x="3199068" y="123"/>
                </a:lnTo>
                <a:lnTo>
                  <a:pt x="3124344" y="0"/>
                </a:lnTo>
                <a:close/>
              </a:path>
            </a:pathLst>
          </a:custGeom>
          <a:solidFill>
            <a:srgbClr val="CBCBCB"/>
          </a:solidFill>
        </p:spPr>
        <p:txBody>
          <a:bodyPr wrap="square" lIns="0" tIns="0" rIns="0" bIns="0" rtlCol="0"/>
          <a:lstStyle/>
          <a:p>
            <a:endParaRPr sz="1092"/>
          </a:p>
        </p:txBody>
      </p:sp>
      <p:sp>
        <p:nvSpPr>
          <p:cNvPr id="12" name="object 12"/>
          <p:cNvSpPr txBox="1"/>
          <p:nvPr/>
        </p:nvSpPr>
        <p:spPr>
          <a:xfrm>
            <a:off x="9518423" y="4306188"/>
            <a:ext cx="1798637" cy="1332554"/>
          </a:xfrm>
          <a:prstGeom prst="rect">
            <a:avLst/>
          </a:prstGeom>
        </p:spPr>
        <p:txBody>
          <a:bodyPr vert="horz" wrap="square" lIns="0" tIns="6931" rIns="0" bIns="0" rtlCol="0">
            <a:spAutoFit/>
          </a:bodyPr>
          <a:lstStyle/>
          <a:p>
            <a:pPr marL="76243" marR="71622" algn="ctr">
              <a:lnSpc>
                <a:spcPct val="111000"/>
              </a:lnSpc>
              <a:spcBef>
                <a:spcPts val="55"/>
              </a:spcBef>
            </a:pPr>
            <a:r>
              <a:rPr sz="1577" spc="91" dirty="0">
                <a:latin typeface="Arial"/>
                <a:cs typeface="Arial"/>
              </a:rPr>
              <a:t>Applying </a:t>
            </a:r>
            <a:r>
              <a:rPr sz="1577" spc="49" dirty="0">
                <a:latin typeface="Arial"/>
                <a:cs typeface="Arial"/>
              </a:rPr>
              <a:t>GridSearchCV </a:t>
            </a:r>
            <a:r>
              <a:rPr sz="1577" spc="88" dirty="0">
                <a:latin typeface="Arial"/>
                <a:cs typeface="Arial"/>
              </a:rPr>
              <a:t>on</a:t>
            </a:r>
            <a:r>
              <a:rPr sz="1577" spc="-55" dirty="0">
                <a:latin typeface="Arial"/>
                <a:cs typeface="Arial"/>
              </a:rPr>
              <a:t> </a:t>
            </a:r>
            <a:r>
              <a:rPr sz="1577" spc="36" dirty="0">
                <a:latin typeface="Arial"/>
                <a:cs typeface="Arial"/>
              </a:rPr>
              <a:t>LogReg,</a:t>
            </a:r>
            <a:r>
              <a:rPr sz="1577" spc="-55" dirty="0">
                <a:latin typeface="Arial"/>
                <a:cs typeface="Arial"/>
              </a:rPr>
              <a:t> </a:t>
            </a:r>
            <a:r>
              <a:rPr sz="1577" spc="-12" dirty="0">
                <a:latin typeface="Arial"/>
                <a:cs typeface="Arial"/>
              </a:rPr>
              <a:t>SVM,</a:t>
            </a:r>
            <a:endParaRPr sz="1577">
              <a:latin typeface="Arial"/>
              <a:cs typeface="Arial"/>
            </a:endParaRPr>
          </a:p>
          <a:p>
            <a:pPr marL="7701" marR="3081" algn="ctr">
              <a:lnSpc>
                <a:spcPct val="111000"/>
              </a:lnSpc>
            </a:pPr>
            <a:r>
              <a:rPr sz="1577" spc="67" dirty="0">
                <a:latin typeface="Arial"/>
                <a:cs typeface="Arial"/>
              </a:rPr>
              <a:t>Decision</a:t>
            </a:r>
            <a:r>
              <a:rPr sz="1577" spc="-3" dirty="0">
                <a:latin typeface="Arial"/>
                <a:cs typeface="Arial"/>
              </a:rPr>
              <a:t> </a:t>
            </a:r>
            <a:r>
              <a:rPr sz="1577" dirty="0">
                <a:latin typeface="Arial"/>
                <a:cs typeface="Arial"/>
              </a:rPr>
              <a:t>Tree,</a:t>
            </a:r>
            <a:r>
              <a:rPr sz="1577" spc="-3" dirty="0">
                <a:latin typeface="Arial"/>
                <a:cs typeface="Arial"/>
              </a:rPr>
              <a:t> </a:t>
            </a:r>
            <a:r>
              <a:rPr sz="1577" spc="55" dirty="0">
                <a:latin typeface="Arial"/>
                <a:cs typeface="Arial"/>
              </a:rPr>
              <a:t>and </a:t>
            </a:r>
            <a:r>
              <a:rPr sz="1577" spc="30" dirty="0">
                <a:latin typeface="Arial"/>
                <a:cs typeface="Arial"/>
              </a:rPr>
              <a:t>KNN</a:t>
            </a:r>
            <a:r>
              <a:rPr sz="1577" spc="-52" dirty="0">
                <a:latin typeface="Arial"/>
                <a:cs typeface="Arial"/>
              </a:rPr>
              <a:t> </a:t>
            </a:r>
            <a:r>
              <a:rPr sz="1577" spc="76" dirty="0">
                <a:latin typeface="Arial"/>
                <a:cs typeface="Arial"/>
              </a:rPr>
              <a:t>models</a:t>
            </a:r>
            <a:endParaRPr sz="1577">
              <a:latin typeface="Arial"/>
              <a:cs typeface="Arial"/>
            </a:endParaRPr>
          </a:p>
        </p:txBody>
      </p:sp>
      <p:sp>
        <p:nvSpPr>
          <p:cNvPr id="13" name="object 13"/>
          <p:cNvSpPr/>
          <p:nvPr/>
        </p:nvSpPr>
        <p:spPr>
          <a:xfrm>
            <a:off x="6421091" y="4002356"/>
            <a:ext cx="2224902" cy="1965755"/>
          </a:xfrm>
          <a:custGeom>
            <a:avLst/>
            <a:gdLst/>
            <a:ahLst/>
            <a:cxnLst/>
            <a:rect l="l" t="t" r="r" b="b"/>
            <a:pathLst>
              <a:path w="3669030" h="3241675">
                <a:moveTo>
                  <a:pt x="3124344" y="0"/>
                </a:moveTo>
                <a:lnTo>
                  <a:pt x="544580" y="0"/>
                </a:lnTo>
                <a:lnTo>
                  <a:pt x="469856" y="123"/>
                </a:lnTo>
                <a:lnTo>
                  <a:pt x="404897" y="988"/>
                </a:lnTo>
                <a:lnTo>
                  <a:pt x="348817" y="3336"/>
                </a:lnTo>
                <a:lnTo>
                  <a:pt x="300728" y="7908"/>
                </a:lnTo>
                <a:lnTo>
                  <a:pt x="259740" y="15445"/>
                </a:lnTo>
                <a:lnTo>
                  <a:pt x="180610" y="46623"/>
                </a:lnTo>
                <a:lnTo>
                  <a:pt x="140057" y="72524"/>
                </a:lnTo>
                <a:lnTo>
                  <a:pt x="103847" y="103851"/>
                </a:lnTo>
                <a:lnTo>
                  <a:pt x="72522" y="140062"/>
                </a:lnTo>
                <a:lnTo>
                  <a:pt x="46623" y="180614"/>
                </a:lnTo>
                <a:lnTo>
                  <a:pt x="26690" y="224966"/>
                </a:lnTo>
                <a:lnTo>
                  <a:pt x="7908" y="300728"/>
                </a:lnTo>
                <a:lnTo>
                  <a:pt x="3336" y="348817"/>
                </a:lnTo>
                <a:lnTo>
                  <a:pt x="988" y="404897"/>
                </a:lnTo>
                <a:lnTo>
                  <a:pt x="123" y="469856"/>
                </a:lnTo>
                <a:lnTo>
                  <a:pt x="0" y="544580"/>
                </a:lnTo>
                <a:lnTo>
                  <a:pt x="0" y="2696965"/>
                </a:lnTo>
                <a:lnTo>
                  <a:pt x="123" y="2771689"/>
                </a:lnTo>
                <a:lnTo>
                  <a:pt x="988" y="2836647"/>
                </a:lnTo>
                <a:lnTo>
                  <a:pt x="3336" y="2892727"/>
                </a:lnTo>
                <a:lnTo>
                  <a:pt x="7908" y="2940817"/>
                </a:lnTo>
                <a:lnTo>
                  <a:pt x="15445" y="2981804"/>
                </a:lnTo>
                <a:lnTo>
                  <a:pt x="46623" y="3060934"/>
                </a:lnTo>
                <a:lnTo>
                  <a:pt x="72522" y="3101488"/>
                </a:lnTo>
                <a:lnTo>
                  <a:pt x="103847"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9" y="3241421"/>
                </a:lnTo>
                <a:lnTo>
                  <a:pt x="3264029" y="3240557"/>
                </a:lnTo>
                <a:lnTo>
                  <a:pt x="3320110" y="3238210"/>
                </a:lnTo>
                <a:lnTo>
                  <a:pt x="3368201" y="3233640"/>
                </a:lnTo>
                <a:lnTo>
                  <a:pt x="3409188" y="3226105"/>
                </a:lnTo>
                <a:lnTo>
                  <a:pt x="3488314" y="3194928"/>
                </a:lnTo>
                <a:lnTo>
                  <a:pt x="3528870" y="3169025"/>
                </a:lnTo>
                <a:lnTo>
                  <a:pt x="3565082" y="3137698"/>
                </a:lnTo>
                <a:lnTo>
                  <a:pt x="3596410" y="3101488"/>
                </a:lnTo>
                <a:lnTo>
                  <a:pt x="3622311" y="3060934"/>
                </a:lnTo>
                <a:lnTo>
                  <a:pt x="3642245" y="3016578"/>
                </a:lnTo>
                <a:lnTo>
                  <a:pt x="3661027" y="2940817"/>
                </a:lnTo>
                <a:lnTo>
                  <a:pt x="3665599" y="2892727"/>
                </a:lnTo>
                <a:lnTo>
                  <a:pt x="3667946" y="2836647"/>
                </a:lnTo>
                <a:lnTo>
                  <a:pt x="3668811" y="2771689"/>
                </a:lnTo>
                <a:lnTo>
                  <a:pt x="3668935" y="2696965"/>
                </a:lnTo>
                <a:lnTo>
                  <a:pt x="3668935" y="544580"/>
                </a:lnTo>
                <a:lnTo>
                  <a:pt x="3668811" y="469856"/>
                </a:lnTo>
                <a:lnTo>
                  <a:pt x="3667946" y="404897"/>
                </a:lnTo>
                <a:lnTo>
                  <a:pt x="3665599" y="348817"/>
                </a:lnTo>
                <a:lnTo>
                  <a:pt x="3661027" y="300728"/>
                </a:lnTo>
                <a:lnTo>
                  <a:pt x="3653489" y="259740"/>
                </a:lnTo>
                <a:lnTo>
                  <a:pt x="3622311" y="180614"/>
                </a:lnTo>
                <a:lnTo>
                  <a:pt x="3596410" y="140062"/>
                </a:lnTo>
                <a:lnTo>
                  <a:pt x="3565082" y="103851"/>
                </a:lnTo>
                <a:lnTo>
                  <a:pt x="3528870" y="72524"/>
                </a:lnTo>
                <a:lnTo>
                  <a:pt x="3488314" y="46623"/>
                </a:lnTo>
                <a:lnTo>
                  <a:pt x="3443957" y="26690"/>
                </a:lnTo>
                <a:lnTo>
                  <a:pt x="3368201" y="7908"/>
                </a:lnTo>
                <a:lnTo>
                  <a:pt x="3320110" y="3336"/>
                </a:lnTo>
                <a:lnTo>
                  <a:pt x="3264029" y="988"/>
                </a:lnTo>
                <a:lnTo>
                  <a:pt x="3199069" y="123"/>
                </a:lnTo>
                <a:lnTo>
                  <a:pt x="3124344" y="0"/>
                </a:lnTo>
                <a:close/>
              </a:path>
            </a:pathLst>
          </a:custGeom>
          <a:solidFill>
            <a:srgbClr val="CBCBCB"/>
          </a:solidFill>
        </p:spPr>
        <p:txBody>
          <a:bodyPr wrap="square" lIns="0" tIns="0" rIns="0" bIns="0" rtlCol="0"/>
          <a:lstStyle/>
          <a:p>
            <a:endParaRPr sz="1092"/>
          </a:p>
        </p:txBody>
      </p:sp>
      <p:sp>
        <p:nvSpPr>
          <p:cNvPr id="14" name="object 14"/>
          <p:cNvSpPr txBox="1"/>
          <p:nvPr/>
        </p:nvSpPr>
        <p:spPr>
          <a:xfrm>
            <a:off x="6542520" y="4306187"/>
            <a:ext cx="1982312" cy="1352816"/>
          </a:xfrm>
          <a:prstGeom prst="rect">
            <a:avLst/>
          </a:prstGeom>
        </p:spPr>
        <p:txBody>
          <a:bodyPr vert="horz" wrap="square" lIns="0" tIns="6931" rIns="0" bIns="0" rtlCol="0">
            <a:spAutoFit/>
          </a:bodyPr>
          <a:lstStyle/>
          <a:p>
            <a:pPr marL="7701" marR="3081" algn="ctr">
              <a:lnSpc>
                <a:spcPct val="110900"/>
              </a:lnSpc>
              <a:spcBef>
                <a:spcPts val="55"/>
              </a:spcBef>
            </a:pPr>
            <a:r>
              <a:rPr sz="1577" spc="79" dirty="0">
                <a:latin typeface="Arial"/>
                <a:cs typeface="Arial"/>
              </a:rPr>
              <a:t>Calculating</a:t>
            </a:r>
            <a:r>
              <a:rPr sz="1577" spc="-45" dirty="0">
                <a:latin typeface="Arial"/>
                <a:cs typeface="Arial"/>
              </a:rPr>
              <a:t> </a:t>
            </a:r>
            <a:r>
              <a:rPr sz="1577" spc="79" dirty="0">
                <a:latin typeface="Arial"/>
                <a:cs typeface="Arial"/>
              </a:rPr>
              <a:t>the </a:t>
            </a:r>
            <a:r>
              <a:rPr sz="1577" spc="82" dirty="0">
                <a:latin typeface="Arial"/>
                <a:cs typeface="Arial"/>
              </a:rPr>
              <a:t>accuracy</a:t>
            </a:r>
            <a:r>
              <a:rPr sz="1577" spc="-58" dirty="0">
                <a:latin typeface="Arial"/>
                <a:cs typeface="Arial"/>
              </a:rPr>
              <a:t> </a:t>
            </a:r>
            <a:r>
              <a:rPr sz="1577" spc="88" dirty="0">
                <a:latin typeface="Arial"/>
                <a:cs typeface="Arial"/>
              </a:rPr>
              <a:t>on</a:t>
            </a:r>
            <a:r>
              <a:rPr sz="1577" spc="-55" dirty="0">
                <a:latin typeface="Arial"/>
                <a:cs typeface="Arial"/>
              </a:rPr>
              <a:t> </a:t>
            </a:r>
            <a:r>
              <a:rPr sz="1577" spc="94" dirty="0">
                <a:latin typeface="Arial"/>
                <a:cs typeface="Arial"/>
              </a:rPr>
              <a:t>the</a:t>
            </a:r>
            <a:r>
              <a:rPr sz="1577" spc="-55" dirty="0">
                <a:latin typeface="Arial"/>
                <a:cs typeface="Arial"/>
              </a:rPr>
              <a:t> </a:t>
            </a:r>
            <a:r>
              <a:rPr sz="1577" spc="73" dirty="0">
                <a:latin typeface="Arial"/>
                <a:cs typeface="Arial"/>
              </a:rPr>
              <a:t>test data</a:t>
            </a:r>
            <a:r>
              <a:rPr sz="1577" spc="-52" dirty="0">
                <a:latin typeface="Arial"/>
                <a:cs typeface="Arial"/>
              </a:rPr>
              <a:t> </a:t>
            </a:r>
            <a:r>
              <a:rPr sz="1577" spc="73" dirty="0">
                <a:latin typeface="Arial"/>
                <a:cs typeface="Arial"/>
              </a:rPr>
              <a:t>using</a:t>
            </a:r>
            <a:r>
              <a:rPr sz="1577" spc="-49" dirty="0">
                <a:latin typeface="Arial"/>
                <a:cs typeface="Arial"/>
              </a:rPr>
              <a:t> </a:t>
            </a:r>
            <a:r>
              <a:rPr sz="1577" spc="79" dirty="0">
                <a:latin typeface="Arial"/>
                <a:cs typeface="Arial"/>
              </a:rPr>
              <a:t>the </a:t>
            </a:r>
            <a:r>
              <a:rPr sz="1577" spc="103" dirty="0">
                <a:latin typeface="Arial"/>
                <a:cs typeface="Arial"/>
              </a:rPr>
              <a:t>method</a:t>
            </a:r>
            <a:r>
              <a:rPr sz="1577" spc="-45" dirty="0">
                <a:latin typeface="Arial"/>
                <a:cs typeface="Arial"/>
              </a:rPr>
              <a:t> </a:t>
            </a:r>
            <a:r>
              <a:rPr sz="1577" spc="39" dirty="0">
                <a:latin typeface="Arial"/>
                <a:cs typeface="Arial"/>
              </a:rPr>
              <a:t>.score()</a:t>
            </a:r>
            <a:endParaRPr sz="1577">
              <a:latin typeface="Arial"/>
              <a:cs typeface="Arial"/>
            </a:endParaRPr>
          </a:p>
          <a:p>
            <a:pPr algn="ctr">
              <a:spcBef>
                <a:spcPts val="212"/>
              </a:spcBef>
            </a:pPr>
            <a:r>
              <a:rPr sz="1577" spc="103" dirty="0">
                <a:latin typeface="Arial"/>
                <a:cs typeface="Arial"/>
              </a:rPr>
              <a:t>for</a:t>
            </a:r>
            <a:r>
              <a:rPr sz="1577" spc="-58" dirty="0">
                <a:latin typeface="Arial"/>
                <a:cs typeface="Arial"/>
              </a:rPr>
              <a:t> </a:t>
            </a:r>
            <a:r>
              <a:rPr sz="1577" spc="58" dirty="0">
                <a:latin typeface="Arial"/>
                <a:cs typeface="Arial"/>
              </a:rPr>
              <a:t>all</a:t>
            </a:r>
            <a:r>
              <a:rPr sz="1577" spc="-58" dirty="0">
                <a:latin typeface="Arial"/>
                <a:cs typeface="Arial"/>
              </a:rPr>
              <a:t> </a:t>
            </a:r>
            <a:r>
              <a:rPr sz="1577" spc="76" dirty="0">
                <a:latin typeface="Arial"/>
                <a:cs typeface="Arial"/>
              </a:rPr>
              <a:t>models</a:t>
            </a:r>
            <a:endParaRPr sz="1577">
              <a:latin typeface="Arial"/>
              <a:cs typeface="Arial"/>
            </a:endParaRPr>
          </a:p>
        </p:txBody>
      </p:sp>
      <p:sp>
        <p:nvSpPr>
          <p:cNvPr id="15" name="object 15"/>
          <p:cNvSpPr/>
          <p:nvPr/>
        </p:nvSpPr>
        <p:spPr>
          <a:xfrm>
            <a:off x="3536904" y="4002356"/>
            <a:ext cx="2224902" cy="1965755"/>
          </a:xfrm>
          <a:custGeom>
            <a:avLst/>
            <a:gdLst/>
            <a:ahLst/>
            <a:cxnLst/>
            <a:rect l="l" t="t" r="r" b="b"/>
            <a:pathLst>
              <a:path w="3669029" h="3241675">
                <a:moveTo>
                  <a:pt x="3124344" y="0"/>
                </a:moveTo>
                <a:lnTo>
                  <a:pt x="544580" y="0"/>
                </a:lnTo>
                <a:lnTo>
                  <a:pt x="469856" y="123"/>
                </a:lnTo>
                <a:lnTo>
                  <a:pt x="404897" y="988"/>
                </a:lnTo>
                <a:lnTo>
                  <a:pt x="348817" y="3336"/>
                </a:lnTo>
                <a:lnTo>
                  <a:pt x="300728" y="7908"/>
                </a:lnTo>
                <a:lnTo>
                  <a:pt x="259740" y="15445"/>
                </a:lnTo>
                <a:lnTo>
                  <a:pt x="180610" y="46623"/>
                </a:lnTo>
                <a:lnTo>
                  <a:pt x="140057" y="72524"/>
                </a:lnTo>
                <a:lnTo>
                  <a:pt x="103846" y="103851"/>
                </a:lnTo>
                <a:lnTo>
                  <a:pt x="72519" y="140062"/>
                </a:lnTo>
                <a:lnTo>
                  <a:pt x="46617" y="180614"/>
                </a:lnTo>
                <a:lnTo>
                  <a:pt x="26679" y="224966"/>
                </a:lnTo>
                <a:lnTo>
                  <a:pt x="7905" y="300728"/>
                </a:lnTo>
                <a:lnTo>
                  <a:pt x="3334" y="348817"/>
                </a:lnTo>
                <a:lnTo>
                  <a:pt x="988" y="404897"/>
                </a:lnTo>
                <a:lnTo>
                  <a:pt x="123" y="469856"/>
                </a:lnTo>
                <a:lnTo>
                  <a:pt x="0" y="544580"/>
                </a:lnTo>
                <a:lnTo>
                  <a:pt x="0" y="2696965"/>
                </a:lnTo>
                <a:lnTo>
                  <a:pt x="123" y="2771689"/>
                </a:lnTo>
                <a:lnTo>
                  <a:pt x="988" y="2836647"/>
                </a:lnTo>
                <a:lnTo>
                  <a:pt x="3334" y="2892727"/>
                </a:lnTo>
                <a:lnTo>
                  <a:pt x="7905" y="2940817"/>
                </a:lnTo>
                <a:lnTo>
                  <a:pt x="15439" y="2981804"/>
                </a:lnTo>
                <a:lnTo>
                  <a:pt x="46617" y="3060934"/>
                </a:lnTo>
                <a:lnTo>
                  <a:pt x="72519" y="3101488"/>
                </a:lnTo>
                <a:lnTo>
                  <a:pt x="103846"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8" y="3241421"/>
                </a:lnTo>
                <a:lnTo>
                  <a:pt x="3264027" y="3240557"/>
                </a:lnTo>
                <a:lnTo>
                  <a:pt x="3320107" y="3238210"/>
                </a:lnTo>
                <a:lnTo>
                  <a:pt x="3368196" y="3233640"/>
                </a:lnTo>
                <a:lnTo>
                  <a:pt x="3409184" y="3226105"/>
                </a:lnTo>
                <a:lnTo>
                  <a:pt x="3488314" y="3194928"/>
                </a:lnTo>
                <a:lnTo>
                  <a:pt x="3528870" y="3169025"/>
                </a:lnTo>
                <a:lnTo>
                  <a:pt x="3565082" y="3137698"/>
                </a:lnTo>
                <a:lnTo>
                  <a:pt x="3596410" y="3101488"/>
                </a:lnTo>
                <a:lnTo>
                  <a:pt x="3622311" y="3060934"/>
                </a:lnTo>
                <a:lnTo>
                  <a:pt x="3642245" y="3016578"/>
                </a:lnTo>
                <a:lnTo>
                  <a:pt x="3661019" y="2940817"/>
                </a:lnTo>
                <a:lnTo>
                  <a:pt x="3665589" y="2892727"/>
                </a:lnTo>
                <a:lnTo>
                  <a:pt x="3667936" y="2836647"/>
                </a:lnTo>
                <a:lnTo>
                  <a:pt x="3668801" y="2771689"/>
                </a:lnTo>
                <a:lnTo>
                  <a:pt x="3668924" y="2696965"/>
                </a:lnTo>
                <a:lnTo>
                  <a:pt x="3668924" y="544580"/>
                </a:lnTo>
                <a:lnTo>
                  <a:pt x="3668801" y="469856"/>
                </a:lnTo>
                <a:lnTo>
                  <a:pt x="3667936" y="404897"/>
                </a:lnTo>
                <a:lnTo>
                  <a:pt x="3665589" y="348817"/>
                </a:lnTo>
                <a:lnTo>
                  <a:pt x="3661019" y="300728"/>
                </a:lnTo>
                <a:lnTo>
                  <a:pt x="3653485" y="259740"/>
                </a:lnTo>
                <a:lnTo>
                  <a:pt x="3622311" y="180614"/>
                </a:lnTo>
                <a:lnTo>
                  <a:pt x="3596410" y="140062"/>
                </a:lnTo>
                <a:lnTo>
                  <a:pt x="3565082" y="103851"/>
                </a:lnTo>
                <a:lnTo>
                  <a:pt x="3528870" y="72524"/>
                </a:lnTo>
                <a:lnTo>
                  <a:pt x="3488314" y="46623"/>
                </a:lnTo>
                <a:lnTo>
                  <a:pt x="3443957" y="26690"/>
                </a:lnTo>
                <a:lnTo>
                  <a:pt x="3368196" y="7908"/>
                </a:lnTo>
                <a:lnTo>
                  <a:pt x="3320107" y="3336"/>
                </a:lnTo>
                <a:lnTo>
                  <a:pt x="3264027" y="988"/>
                </a:lnTo>
                <a:lnTo>
                  <a:pt x="3199068" y="123"/>
                </a:lnTo>
                <a:lnTo>
                  <a:pt x="3124344" y="0"/>
                </a:lnTo>
                <a:close/>
              </a:path>
            </a:pathLst>
          </a:custGeom>
          <a:solidFill>
            <a:srgbClr val="CBCBCB"/>
          </a:solidFill>
        </p:spPr>
        <p:txBody>
          <a:bodyPr wrap="square" lIns="0" tIns="0" rIns="0" bIns="0" rtlCol="0"/>
          <a:lstStyle/>
          <a:p>
            <a:endParaRPr sz="1092"/>
          </a:p>
        </p:txBody>
      </p:sp>
      <p:sp>
        <p:nvSpPr>
          <p:cNvPr id="16" name="object 16"/>
          <p:cNvSpPr txBox="1"/>
          <p:nvPr/>
        </p:nvSpPr>
        <p:spPr>
          <a:xfrm>
            <a:off x="3824004" y="4575846"/>
            <a:ext cx="1650772" cy="793817"/>
          </a:xfrm>
          <a:prstGeom prst="rect">
            <a:avLst/>
          </a:prstGeom>
        </p:spPr>
        <p:txBody>
          <a:bodyPr vert="horz" wrap="square" lIns="0" tIns="6931" rIns="0" bIns="0" rtlCol="0">
            <a:spAutoFit/>
          </a:bodyPr>
          <a:lstStyle/>
          <a:p>
            <a:pPr marL="7701" marR="3081" algn="ctr">
              <a:lnSpc>
                <a:spcPct val="111000"/>
              </a:lnSpc>
              <a:spcBef>
                <a:spcPts val="55"/>
              </a:spcBef>
            </a:pPr>
            <a:r>
              <a:rPr sz="1577" spc="64" dirty="0">
                <a:latin typeface="Arial"/>
                <a:cs typeface="Arial"/>
              </a:rPr>
              <a:t>Examining</a:t>
            </a:r>
            <a:r>
              <a:rPr sz="1577" spc="-58" dirty="0">
                <a:latin typeface="Arial"/>
                <a:cs typeface="Arial"/>
              </a:rPr>
              <a:t> </a:t>
            </a:r>
            <a:r>
              <a:rPr sz="1577" spc="79" dirty="0">
                <a:latin typeface="Arial"/>
                <a:cs typeface="Arial"/>
              </a:rPr>
              <a:t>the </a:t>
            </a:r>
            <a:r>
              <a:rPr sz="1577" spc="88" dirty="0">
                <a:latin typeface="Arial"/>
                <a:cs typeface="Arial"/>
              </a:rPr>
              <a:t>confusion</a:t>
            </a:r>
            <a:r>
              <a:rPr sz="1577" spc="-39" dirty="0">
                <a:latin typeface="Arial"/>
                <a:cs typeface="Arial"/>
              </a:rPr>
              <a:t> </a:t>
            </a:r>
            <a:r>
              <a:rPr sz="1577" spc="91" dirty="0">
                <a:latin typeface="Arial"/>
                <a:cs typeface="Arial"/>
              </a:rPr>
              <a:t>matrix </a:t>
            </a:r>
            <a:r>
              <a:rPr sz="1577" spc="103" dirty="0">
                <a:latin typeface="Arial"/>
                <a:cs typeface="Arial"/>
              </a:rPr>
              <a:t>for</a:t>
            </a:r>
            <a:r>
              <a:rPr sz="1577" spc="-58" dirty="0">
                <a:latin typeface="Arial"/>
                <a:cs typeface="Arial"/>
              </a:rPr>
              <a:t> </a:t>
            </a:r>
            <a:r>
              <a:rPr sz="1577" spc="58" dirty="0">
                <a:latin typeface="Arial"/>
                <a:cs typeface="Arial"/>
              </a:rPr>
              <a:t>all</a:t>
            </a:r>
            <a:r>
              <a:rPr sz="1577" spc="-58" dirty="0">
                <a:latin typeface="Arial"/>
                <a:cs typeface="Arial"/>
              </a:rPr>
              <a:t> </a:t>
            </a:r>
            <a:r>
              <a:rPr sz="1577" spc="76" dirty="0">
                <a:latin typeface="Arial"/>
                <a:cs typeface="Arial"/>
              </a:rPr>
              <a:t>models</a:t>
            </a:r>
            <a:endParaRPr sz="1577">
              <a:latin typeface="Arial"/>
              <a:cs typeface="Arial"/>
            </a:endParaRPr>
          </a:p>
        </p:txBody>
      </p:sp>
      <p:sp>
        <p:nvSpPr>
          <p:cNvPr id="17" name="object 17"/>
          <p:cNvSpPr/>
          <p:nvPr/>
        </p:nvSpPr>
        <p:spPr>
          <a:xfrm>
            <a:off x="652716" y="4002356"/>
            <a:ext cx="2224902" cy="1965755"/>
          </a:xfrm>
          <a:custGeom>
            <a:avLst/>
            <a:gdLst/>
            <a:ahLst/>
            <a:cxnLst/>
            <a:rect l="l" t="t" r="r" b="b"/>
            <a:pathLst>
              <a:path w="3669029" h="3241675">
                <a:moveTo>
                  <a:pt x="3124344" y="0"/>
                </a:moveTo>
                <a:lnTo>
                  <a:pt x="544580" y="0"/>
                </a:lnTo>
                <a:lnTo>
                  <a:pt x="469856" y="123"/>
                </a:lnTo>
                <a:lnTo>
                  <a:pt x="404897" y="988"/>
                </a:lnTo>
                <a:lnTo>
                  <a:pt x="348817" y="3336"/>
                </a:lnTo>
                <a:lnTo>
                  <a:pt x="300728" y="7908"/>
                </a:lnTo>
                <a:lnTo>
                  <a:pt x="259740" y="15445"/>
                </a:lnTo>
                <a:lnTo>
                  <a:pt x="180610" y="46623"/>
                </a:lnTo>
                <a:lnTo>
                  <a:pt x="140057" y="72524"/>
                </a:lnTo>
                <a:lnTo>
                  <a:pt x="103846" y="103851"/>
                </a:lnTo>
                <a:lnTo>
                  <a:pt x="72519" y="140062"/>
                </a:lnTo>
                <a:lnTo>
                  <a:pt x="46617" y="180614"/>
                </a:lnTo>
                <a:lnTo>
                  <a:pt x="26679" y="224966"/>
                </a:lnTo>
                <a:lnTo>
                  <a:pt x="7905" y="300728"/>
                </a:lnTo>
                <a:lnTo>
                  <a:pt x="3334" y="348817"/>
                </a:lnTo>
                <a:lnTo>
                  <a:pt x="988" y="404897"/>
                </a:lnTo>
                <a:lnTo>
                  <a:pt x="123" y="469856"/>
                </a:lnTo>
                <a:lnTo>
                  <a:pt x="0" y="544580"/>
                </a:lnTo>
                <a:lnTo>
                  <a:pt x="0" y="2696965"/>
                </a:lnTo>
                <a:lnTo>
                  <a:pt x="123" y="2771689"/>
                </a:lnTo>
                <a:lnTo>
                  <a:pt x="988" y="2836647"/>
                </a:lnTo>
                <a:lnTo>
                  <a:pt x="3334" y="2892727"/>
                </a:lnTo>
                <a:lnTo>
                  <a:pt x="7905" y="2940817"/>
                </a:lnTo>
                <a:lnTo>
                  <a:pt x="15439" y="2981804"/>
                </a:lnTo>
                <a:lnTo>
                  <a:pt x="46617" y="3060934"/>
                </a:lnTo>
                <a:lnTo>
                  <a:pt x="72519" y="3101488"/>
                </a:lnTo>
                <a:lnTo>
                  <a:pt x="103846" y="3137698"/>
                </a:lnTo>
                <a:lnTo>
                  <a:pt x="140057" y="3169025"/>
                </a:lnTo>
                <a:lnTo>
                  <a:pt x="180610" y="3194928"/>
                </a:lnTo>
                <a:lnTo>
                  <a:pt x="224966" y="3214865"/>
                </a:lnTo>
                <a:lnTo>
                  <a:pt x="300728" y="3233640"/>
                </a:lnTo>
                <a:lnTo>
                  <a:pt x="348817" y="3238210"/>
                </a:lnTo>
                <a:lnTo>
                  <a:pt x="404897" y="3240557"/>
                </a:lnTo>
                <a:lnTo>
                  <a:pt x="469856" y="3241421"/>
                </a:lnTo>
                <a:lnTo>
                  <a:pt x="544580" y="3241545"/>
                </a:lnTo>
                <a:lnTo>
                  <a:pt x="3124344" y="3241545"/>
                </a:lnTo>
                <a:lnTo>
                  <a:pt x="3199068" y="3241421"/>
                </a:lnTo>
                <a:lnTo>
                  <a:pt x="3264027" y="3240557"/>
                </a:lnTo>
                <a:lnTo>
                  <a:pt x="3320107" y="3238210"/>
                </a:lnTo>
                <a:lnTo>
                  <a:pt x="3368196" y="3233640"/>
                </a:lnTo>
                <a:lnTo>
                  <a:pt x="3409184" y="3226105"/>
                </a:lnTo>
                <a:lnTo>
                  <a:pt x="3488314" y="3194928"/>
                </a:lnTo>
                <a:lnTo>
                  <a:pt x="3528870" y="3169025"/>
                </a:lnTo>
                <a:lnTo>
                  <a:pt x="3565082" y="3137698"/>
                </a:lnTo>
                <a:lnTo>
                  <a:pt x="3596410" y="3101488"/>
                </a:lnTo>
                <a:lnTo>
                  <a:pt x="3622311" y="3060934"/>
                </a:lnTo>
                <a:lnTo>
                  <a:pt x="3642245" y="3016578"/>
                </a:lnTo>
                <a:lnTo>
                  <a:pt x="3661019" y="2940817"/>
                </a:lnTo>
                <a:lnTo>
                  <a:pt x="3665589" y="2892727"/>
                </a:lnTo>
                <a:lnTo>
                  <a:pt x="3667936" y="2836647"/>
                </a:lnTo>
                <a:lnTo>
                  <a:pt x="3668801" y="2771689"/>
                </a:lnTo>
                <a:lnTo>
                  <a:pt x="3668924" y="2696965"/>
                </a:lnTo>
                <a:lnTo>
                  <a:pt x="3668924" y="544580"/>
                </a:lnTo>
                <a:lnTo>
                  <a:pt x="3668801" y="469856"/>
                </a:lnTo>
                <a:lnTo>
                  <a:pt x="3667936" y="404897"/>
                </a:lnTo>
                <a:lnTo>
                  <a:pt x="3665589" y="348817"/>
                </a:lnTo>
                <a:lnTo>
                  <a:pt x="3661019" y="300728"/>
                </a:lnTo>
                <a:lnTo>
                  <a:pt x="3653485" y="259740"/>
                </a:lnTo>
                <a:lnTo>
                  <a:pt x="3622311" y="180614"/>
                </a:lnTo>
                <a:lnTo>
                  <a:pt x="3596410" y="140062"/>
                </a:lnTo>
                <a:lnTo>
                  <a:pt x="3565082" y="103851"/>
                </a:lnTo>
                <a:lnTo>
                  <a:pt x="3528870" y="72524"/>
                </a:lnTo>
                <a:lnTo>
                  <a:pt x="3488314" y="46623"/>
                </a:lnTo>
                <a:lnTo>
                  <a:pt x="3443957" y="26690"/>
                </a:lnTo>
                <a:lnTo>
                  <a:pt x="3368196" y="7908"/>
                </a:lnTo>
                <a:lnTo>
                  <a:pt x="3320107" y="3336"/>
                </a:lnTo>
                <a:lnTo>
                  <a:pt x="3264027" y="988"/>
                </a:lnTo>
                <a:lnTo>
                  <a:pt x="3199068" y="123"/>
                </a:lnTo>
                <a:lnTo>
                  <a:pt x="3124344" y="0"/>
                </a:lnTo>
                <a:close/>
              </a:path>
            </a:pathLst>
          </a:custGeom>
          <a:solidFill>
            <a:srgbClr val="CBCBCB"/>
          </a:solidFill>
        </p:spPr>
        <p:txBody>
          <a:bodyPr wrap="square" lIns="0" tIns="0" rIns="0" bIns="0" rtlCol="0"/>
          <a:lstStyle/>
          <a:p>
            <a:endParaRPr sz="1092"/>
          </a:p>
        </p:txBody>
      </p:sp>
      <p:sp>
        <p:nvSpPr>
          <p:cNvPr id="18" name="object 18"/>
          <p:cNvSpPr txBox="1"/>
          <p:nvPr/>
        </p:nvSpPr>
        <p:spPr>
          <a:xfrm>
            <a:off x="810108" y="4306188"/>
            <a:ext cx="1910305" cy="1332554"/>
          </a:xfrm>
          <a:prstGeom prst="rect">
            <a:avLst/>
          </a:prstGeom>
        </p:spPr>
        <p:txBody>
          <a:bodyPr vert="horz" wrap="square" lIns="0" tIns="6931" rIns="0" bIns="0" rtlCol="0">
            <a:spAutoFit/>
          </a:bodyPr>
          <a:lstStyle/>
          <a:p>
            <a:pPr marL="7316" marR="3081" algn="ctr">
              <a:lnSpc>
                <a:spcPct val="110900"/>
              </a:lnSpc>
              <a:spcBef>
                <a:spcPts val="55"/>
              </a:spcBef>
            </a:pPr>
            <a:r>
              <a:rPr sz="1577" spc="69" dirty="0">
                <a:latin typeface="Arial"/>
                <a:cs typeface="Arial"/>
              </a:rPr>
              <a:t>Finding</a:t>
            </a:r>
            <a:r>
              <a:rPr sz="1577" spc="-55" dirty="0">
                <a:latin typeface="Arial"/>
                <a:cs typeface="Arial"/>
              </a:rPr>
              <a:t> </a:t>
            </a:r>
            <a:r>
              <a:rPr sz="1577" spc="94" dirty="0">
                <a:latin typeface="Arial"/>
                <a:cs typeface="Arial"/>
              </a:rPr>
              <a:t>the</a:t>
            </a:r>
            <a:r>
              <a:rPr sz="1577" spc="-52" dirty="0">
                <a:latin typeface="Arial"/>
                <a:cs typeface="Arial"/>
              </a:rPr>
              <a:t> </a:t>
            </a:r>
            <a:r>
              <a:rPr sz="1577" spc="97" dirty="0">
                <a:latin typeface="Arial"/>
                <a:cs typeface="Arial"/>
              </a:rPr>
              <a:t>method </a:t>
            </a:r>
            <a:r>
              <a:rPr sz="1577" spc="91" dirty="0">
                <a:latin typeface="Arial"/>
                <a:cs typeface="Arial"/>
              </a:rPr>
              <a:t>performs</a:t>
            </a:r>
            <a:r>
              <a:rPr sz="1577" spc="-52" dirty="0">
                <a:latin typeface="Arial"/>
                <a:cs typeface="Arial"/>
              </a:rPr>
              <a:t> </a:t>
            </a:r>
            <a:r>
              <a:rPr sz="1577" spc="82" dirty="0">
                <a:latin typeface="Arial"/>
                <a:cs typeface="Arial"/>
              </a:rPr>
              <a:t>best</a:t>
            </a:r>
            <a:r>
              <a:rPr sz="1577" spc="-52" dirty="0">
                <a:latin typeface="Arial"/>
                <a:cs typeface="Arial"/>
              </a:rPr>
              <a:t> </a:t>
            </a:r>
            <a:r>
              <a:rPr sz="1577" spc="85" dirty="0">
                <a:latin typeface="Arial"/>
                <a:cs typeface="Arial"/>
              </a:rPr>
              <a:t>by </a:t>
            </a:r>
            <a:r>
              <a:rPr sz="1577" spc="76" dirty="0">
                <a:latin typeface="Arial"/>
                <a:cs typeface="Arial"/>
              </a:rPr>
              <a:t>examining</a:t>
            </a:r>
            <a:r>
              <a:rPr sz="1577" spc="-33" dirty="0">
                <a:latin typeface="Arial"/>
                <a:cs typeface="Arial"/>
              </a:rPr>
              <a:t> </a:t>
            </a:r>
            <a:r>
              <a:rPr sz="1577" spc="79" dirty="0">
                <a:latin typeface="Arial"/>
                <a:cs typeface="Arial"/>
              </a:rPr>
              <a:t>the </a:t>
            </a:r>
            <a:r>
              <a:rPr sz="1577" spc="39" dirty="0">
                <a:latin typeface="Arial"/>
                <a:cs typeface="Arial"/>
              </a:rPr>
              <a:t>Jaccard_score</a:t>
            </a:r>
            <a:r>
              <a:rPr sz="1577" spc="-55" dirty="0">
                <a:latin typeface="Arial"/>
                <a:cs typeface="Arial"/>
              </a:rPr>
              <a:t> </a:t>
            </a:r>
            <a:r>
              <a:rPr sz="1577" spc="55" dirty="0">
                <a:latin typeface="Arial"/>
                <a:cs typeface="Arial"/>
              </a:rPr>
              <a:t>and </a:t>
            </a:r>
            <a:r>
              <a:rPr sz="1577" spc="-18" dirty="0">
                <a:latin typeface="Arial"/>
                <a:cs typeface="Arial"/>
              </a:rPr>
              <a:t>F1_score</a:t>
            </a:r>
            <a:r>
              <a:rPr sz="1577" spc="-85" dirty="0">
                <a:latin typeface="Arial"/>
                <a:cs typeface="Arial"/>
              </a:rPr>
              <a:t> </a:t>
            </a:r>
            <a:r>
              <a:rPr sz="1577" spc="85" dirty="0">
                <a:latin typeface="Arial"/>
                <a:cs typeface="Arial"/>
              </a:rPr>
              <a:t>metrics</a:t>
            </a:r>
            <a:endParaRPr sz="1577">
              <a:latin typeface="Arial"/>
              <a:cs typeface="Arial"/>
            </a:endParaRPr>
          </a:p>
        </p:txBody>
      </p:sp>
      <p:grpSp>
        <p:nvGrpSpPr>
          <p:cNvPr id="20" name="object 20"/>
          <p:cNvGrpSpPr/>
          <p:nvPr/>
        </p:nvGrpSpPr>
        <p:grpSpPr>
          <a:xfrm>
            <a:off x="5819539" y="2094841"/>
            <a:ext cx="538320" cy="513291"/>
            <a:chOff x="9596145" y="3454548"/>
            <a:chExt cx="887730" cy="846455"/>
          </a:xfrm>
        </p:grpSpPr>
        <p:sp>
          <p:nvSpPr>
            <p:cNvPr id="21" name="object 21"/>
            <p:cNvSpPr/>
            <p:nvPr/>
          </p:nvSpPr>
          <p:spPr>
            <a:xfrm>
              <a:off x="9622322" y="3480725"/>
              <a:ext cx="835025" cy="793750"/>
            </a:xfrm>
            <a:custGeom>
              <a:avLst/>
              <a:gdLst/>
              <a:ahLst/>
              <a:cxnLst/>
              <a:rect l="l" t="t" r="r" b="b"/>
              <a:pathLst>
                <a:path w="835025" h="793750">
                  <a:moveTo>
                    <a:pt x="469137" y="0"/>
                  </a:moveTo>
                  <a:lnTo>
                    <a:pt x="469137" y="269855"/>
                  </a:lnTo>
                  <a:lnTo>
                    <a:pt x="0" y="269855"/>
                  </a:lnTo>
                  <a:lnTo>
                    <a:pt x="0" y="523847"/>
                  </a:lnTo>
                  <a:lnTo>
                    <a:pt x="469137" y="523847"/>
                  </a:lnTo>
                  <a:lnTo>
                    <a:pt x="469137" y="793714"/>
                  </a:lnTo>
                  <a:lnTo>
                    <a:pt x="834916" y="396857"/>
                  </a:lnTo>
                  <a:lnTo>
                    <a:pt x="469137" y="0"/>
                  </a:lnTo>
                  <a:close/>
                </a:path>
              </a:pathLst>
            </a:custGeom>
            <a:solidFill>
              <a:srgbClr val="CBCBCB"/>
            </a:solidFill>
          </p:spPr>
          <p:txBody>
            <a:bodyPr wrap="square" lIns="0" tIns="0" rIns="0" bIns="0" rtlCol="0"/>
            <a:lstStyle/>
            <a:p>
              <a:endParaRPr sz="1092"/>
            </a:p>
          </p:txBody>
        </p:sp>
        <p:sp>
          <p:nvSpPr>
            <p:cNvPr id="22" name="object 22"/>
            <p:cNvSpPr/>
            <p:nvPr/>
          </p:nvSpPr>
          <p:spPr>
            <a:xfrm>
              <a:off x="9622322" y="3480725"/>
              <a:ext cx="835025" cy="793750"/>
            </a:xfrm>
            <a:custGeom>
              <a:avLst/>
              <a:gdLst/>
              <a:ahLst/>
              <a:cxnLst/>
              <a:rect l="l" t="t" r="r" b="b"/>
              <a:pathLst>
                <a:path w="835025" h="793750">
                  <a:moveTo>
                    <a:pt x="469137" y="523847"/>
                  </a:moveTo>
                  <a:lnTo>
                    <a:pt x="469137" y="793714"/>
                  </a:lnTo>
                  <a:lnTo>
                    <a:pt x="834916" y="396857"/>
                  </a:lnTo>
                  <a:lnTo>
                    <a:pt x="469137" y="0"/>
                  </a:lnTo>
                  <a:lnTo>
                    <a:pt x="469137" y="269855"/>
                  </a:lnTo>
                  <a:lnTo>
                    <a:pt x="0" y="269855"/>
                  </a:lnTo>
                  <a:lnTo>
                    <a:pt x="0" y="523847"/>
                  </a:lnTo>
                  <a:lnTo>
                    <a:pt x="469137" y="523847"/>
                  </a:lnTo>
                  <a:close/>
                </a:path>
              </a:pathLst>
            </a:custGeom>
            <a:ln w="52354">
              <a:solidFill>
                <a:srgbClr val="CBCBCB"/>
              </a:solidFill>
            </a:ln>
          </p:spPr>
          <p:txBody>
            <a:bodyPr wrap="square" lIns="0" tIns="0" rIns="0" bIns="0" rtlCol="0"/>
            <a:lstStyle/>
            <a:p>
              <a:endParaRPr sz="1092"/>
            </a:p>
          </p:txBody>
        </p:sp>
      </p:grpSp>
      <p:grpSp>
        <p:nvGrpSpPr>
          <p:cNvPr id="23" name="object 23"/>
          <p:cNvGrpSpPr/>
          <p:nvPr/>
        </p:nvGrpSpPr>
        <p:grpSpPr>
          <a:xfrm>
            <a:off x="2935352" y="2094841"/>
            <a:ext cx="538320" cy="513291"/>
            <a:chOff x="4839907" y="3454548"/>
            <a:chExt cx="887730" cy="846455"/>
          </a:xfrm>
        </p:grpSpPr>
        <p:sp>
          <p:nvSpPr>
            <p:cNvPr id="24" name="object 24"/>
            <p:cNvSpPr/>
            <p:nvPr/>
          </p:nvSpPr>
          <p:spPr>
            <a:xfrm>
              <a:off x="4866083" y="3480725"/>
              <a:ext cx="835025" cy="793750"/>
            </a:xfrm>
            <a:custGeom>
              <a:avLst/>
              <a:gdLst/>
              <a:ahLst/>
              <a:cxnLst/>
              <a:rect l="l" t="t" r="r" b="b"/>
              <a:pathLst>
                <a:path w="835025" h="793750">
                  <a:moveTo>
                    <a:pt x="469137" y="0"/>
                  </a:moveTo>
                  <a:lnTo>
                    <a:pt x="469137" y="269855"/>
                  </a:lnTo>
                  <a:lnTo>
                    <a:pt x="0" y="269855"/>
                  </a:lnTo>
                  <a:lnTo>
                    <a:pt x="0" y="523847"/>
                  </a:lnTo>
                  <a:lnTo>
                    <a:pt x="469137" y="523847"/>
                  </a:lnTo>
                  <a:lnTo>
                    <a:pt x="469137" y="793714"/>
                  </a:lnTo>
                  <a:lnTo>
                    <a:pt x="834916" y="396857"/>
                  </a:lnTo>
                  <a:lnTo>
                    <a:pt x="469137" y="0"/>
                  </a:lnTo>
                  <a:close/>
                </a:path>
              </a:pathLst>
            </a:custGeom>
            <a:solidFill>
              <a:srgbClr val="CBCBCB"/>
            </a:solidFill>
          </p:spPr>
          <p:txBody>
            <a:bodyPr wrap="square" lIns="0" tIns="0" rIns="0" bIns="0" rtlCol="0"/>
            <a:lstStyle/>
            <a:p>
              <a:endParaRPr sz="1092"/>
            </a:p>
          </p:txBody>
        </p:sp>
        <p:sp>
          <p:nvSpPr>
            <p:cNvPr id="25" name="object 25"/>
            <p:cNvSpPr/>
            <p:nvPr/>
          </p:nvSpPr>
          <p:spPr>
            <a:xfrm>
              <a:off x="4866084" y="3480725"/>
              <a:ext cx="835025" cy="793750"/>
            </a:xfrm>
            <a:custGeom>
              <a:avLst/>
              <a:gdLst/>
              <a:ahLst/>
              <a:cxnLst/>
              <a:rect l="l" t="t" r="r" b="b"/>
              <a:pathLst>
                <a:path w="835025" h="793750">
                  <a:moveTo>
                    <a:pt x="469137" y="523847"/>
                  </a:moveTo>
                  <a:lnTo>
                    <a:pt x="469137" y="793714"/>
                  </a:lnTo>
                  <a:lnTo>
                    <a:pt x="834916" y="396857"/>
                  </a:lnTo>
                  <a:lnTo>
                    <a:pt x="469137" y="0"/>
                  </a:lnTo>
                  <a:lnTo>
                    <a:pt x="469137" y="269855"/>
                  </a:lnTo>
                  <a:lnTo>
                    <a:pt x="0" y="269855"/>
                  </a:lnTo>
                  <a:lnTo>
                    <a:pt x="0" y="523847"/>
                  </a:lnTo>
                  <a:lnTo>
                    <a:pt x="469137" y="523847"/>
                  </a:lnTo>
                  <a:close/>
                </a:path>
              </a:pathLst>
            </a:custGeom>
            <a:ln w="52354">
              <a:solidFill>
                <a:srgbClr val="CBCBCB"/>
              </a:solidFill>
            </a:ln>
          </p:spPr>
          <p:txBody>
            <a:bodyPr wrap="square" lIns="0" tIns="0" rIns="0" bIns="0" rtlCol="0"/>
            <a:lstStyle/>
            <a:p>
              <a:endParaRPr sz="1092"/>
            </a:p>
          </p:txBody>
        </p:sp>
      </p:grpSp>
      <p:grpSp>
        <p:nvGrpSpPr>
          <p:cNvPr id="26" name="object 26"/>
          <p:cNvGrpSpPr/>
          <p:nvPr/>
        </p:nvGrpSpPr>
        <p:grpSpPr>
          <a:xfrm>
            <a:off x="8703728" y="2094841"/>
            <a:ext cx="538320" cy="513291"/>
            <a:chOff x="14352387" y="3454548"/>
            <a:chExt cx="887730" cy="846455"/>
          </a:xfrm>
        </p:grpSpPr>
        <p:sp>
          <p:nvSpPr>
            <p:cNvPr id="27" name="object 27"/>
            <p:cNvSpPr/>
            <p:nvPr/>
          </p:nvSpPr>
          <p:spPr>
            <a:xfrm>
              <a:off x="14378567" y="3480725"/>
              <a:ext cx="835025" cy="793750"/>
            </a:xfrm>
            <a:custGeom>
              <a:avLst/>
              <a:gdLst/>
              <a:ahLst/>
              <a:cxnLst/>
              <a:rect l="l" t="t" r="r" b="b"/>
              <a:pathLst>
                <a:path w="835025" h="793750">
                  <a:moveTo>
                    <a:pt x="469127" y="0"/>
                  </a:moveTo>
                  <a:lnTo>
                    <a:pt x="469127" y="269855"/>
                  </a:lnTo>
                  <a:lnTo>
                    <a:pt x="0" y="269855"/>
                  </a:lnTo>
                  <a:lnTo>
                    <a:pt x="0" y="523847"/>
                  </a:lnTo>
                  <a:lnTo>
                    <a:pt x="469127" y="523847"/>
                  </a:lnTo>
                  <a:lnTo>
                    <a:pt x="469127" y="793714"/>
                  </a:lnTo>
                  <a:lnTo>
                    <a:pt x="834906" y="396857"/>
                  </a:lnTo>
                  <a:lnTo>
                    <a:pt x="469127" y="0"/>
                  </a:lnTo>
                  <a:close/>
                </a:path>
              </a:pathLst>
            </a:custGeom>
            <a:solidFill>
              <a:srgbClr val="CBCBCB"/>
            </a:solidFill>
          </p:spPr>
          <p:txBody>
            <a:bodyPr wrap="square" lIns="0" tIns="0" rIns="0" bIns="0" rtlCol="0"/>
            <a:lstStyle/>
            <a:p>
              <a:endParaRPr sz="1092"/>
            </a:p>
          </p:txBody>
        </p:sp>
        <p:sp>
          <p:nvSpPr>
            <p:cNvPr id="28" name="object 28"/>
            <p:cNvSpPr/>
            <p:nvPr/>
          </p:nvSpPr>
          <p:spPr>
            <a:xfrm>
              <a:off x="14378564" y="3480725"/>
              <a:ext cx="835025" cy="793750"/>
            </a:xfrm>
            <a:custGeom>
              <a:avLst/>
              <a:gdLst/>
              <a:ahLst/>
              <a:cxnLst/>
              <a:rect l="l" t="t" r="r" b="b"/>
              <a:pathLst>
                <a:path w="835025" h="793750">
                  <a:moveTo>
                    <a:pt x="469137" y="523847"/>
                  </a:moveTo>
                  <a:lnTo>
                    <a:pt x="469137" y="793714"/>
                  </a:lnTo>
                  <a:lnTo>
                    <a:pt x="834916" y="396857"/>
                  </a:lnTo>
                  <a:lnTo>
                    <a:pt x="469137" y="0"/>
                  </a:lnTo>
                  <a:lnTo>
                    <a:pt x="469137" y="269855"/>
                  </a:lnTo>
                  <a:lnTo>
                    <a:pt x="0" y="269855"/>
                  </a:lnTo>
                  <a:lnTo>
                    <a:pt x="0" y="523847"/>
                  </a:lnTo>
                  <a:lnTo>
                    <a:pt x="469137" y="523847"/>
                  </a:lnTo>
                  <a:close/>
                </a:path>
              </a:pathLst>
            </a:custGeom>
            <a:ln w="52354">
              <a:solidFill>
                <a:srgbClr val="CBCBCB"/>
              </a:solidFill>
            </a:ln>
          </p:spPr>
          <p:txBody>
            <a:bodyPr wrap="square" lIns="0" tIns="0" rIns="0" bIns="0" rtlCol="0"/>
            <a:lstStyle/>
            <a:p>
              <a:endParaRPr sz="1092"/>
            </a:p>
          </p:txBody>
        </p:sp>
      </p:grpSp>
      <p:grpSp>
        <p:nvGrpSpPr>
          <p:cNvPr id="29" name="object 29"/>
          <p:cNvGrpSpPr/>
          <p:nvPr/>
        </p:nvGrpSpPr>
        <p:grpSpPr>
          <a:xfrm>
            <a:off x="2935353" y="4728668"/>
            <a:ext cx="538320" cy="513291"/>
            <a:chOff x="4839909" y="7797924"/>
            <a:chExt cx="887730" cy="846455"/>
          </a:xfrm>
        </p:grpSpPr>
        <p:sp>
          <p:nvSpPr>
            <p:cNvPr id="30" name="object 30"/>
            <p:cNvSpPr/>
            <p:nvPr/>
          </p:nvSpPr>
          <p:spPr>
            <a:xfrm>
              <a:off x="4866086" y="7824102"/>
              <a:ext cx="835025" cy="793750"/>
            </a:xfrm>
            <a:custGeom>
              <a:avLst/>
              <a:gdLst/>
              <a:ahLst/>
              <a:cxnLst/>
              <a:rect l="l" t="t" r="r" b="b"/>
              <a:pathLst>
                <a:path w="835025" h="793750">
                  <a:moveTo>
                    <a:pt x="365779" y="0"/>
                  </a:moveTo>
                  <a:lnTo>
                    <a:pt x="0" y="396857"/>
                  </a:lnTo>
                  <a:lnTo>
                    <a:pt x="365779" y="793714"/>
                  </a:lnTo>
                  <a:lnTo>
                    <a:pt x="365779" y="523847"/>
                  </a:lnTo>
                  <a:lnTo>
                    <a:pt x="834916" y="523847"/>
                  </a:lnTo>
                  <a:lnTo>
                    <a:pt x="834916" y="269855"/>
                  </a:lnTo>
                  <a:lnTo>
                    <a:pt x="365779" y="269855"/>
                  </a:lnTo>
                  <a:lnTo>
                    <a:pt x="365779" y="0"/>
                  </a:lnTo>
                  <a:close/>
                </a:path>
              </a:pathLst>
            </a:custGeom>
            <a:solidFill>
              <a:srgbClr val="CBCBCB"/>
            </a:solidFill>
          </p:spPr>
          <p:txBody>
            <a:bodyPr wrap="square" lIns="0" tIns="0" rIns="0" bIns="0" rtlCol="0"/>
            <a:lstStyle/>
            <a:p>
              <a:endParaRPr sz="1092"/>
            </a:p>
          </p:txBody>
        </p:sp>
        <p:sp>
          <p:nvSpPr>
            <p:cNvPr id="31" name="object 31"/>
            <p:cNvSpPr/>
            <p:nvPr/>
          </p:nvSpPr>
          <p:spPr>
            <a:xfrm>
              <a:off x="4866086" y="7824101"/>
              <a:ext cx="835025" cy="793750"/>
            </a:xfrm>
            <a:custGeom>
              <a:avLst/>
              <a:gdLst/>
              <a:ahLst/>
              <a:cxnLst/>
              <a:rect l="l" t="t" r="r" b="b"/>
              <a:pathLst>
                <a:path w="835025" h="793750">
                  <a:moveTo>
                    <a:pt x="365779" y="523847"/>
                  </a:moveTo>
                  <a:lnTo>
                    <a:pt x="365779" y="793714"/>
                  </a:lnTo>
                  <a:lnTo>
                    <a:pt x="0" y="396857"/>
                  </a:lnTo>
                  <a:lnTo>
                    <a:pt x="365779" y="0"/>
                  </a:lnTo>
                  <a:lnTo>
                    <a:pt x="365779" y="269855"/>
                  </a:lnTo>
                  <a:lnTo>
                    <a:pt x="834916" y="269855"/>
                  </a:lnTo>
                  <a:lnTo>
                    <a:pt x="834916" y="523847"/>
                  </a:lnTo>
                  <a:lnTo>
                    <a:pt x="365779" y="523847"/>
                  </a:lnTo>
                  <a:close/>
                </a:path>
              </a:pathLst>
            </a:custGeom>
            <a:ln w="52354">
              <a:solidFill>
                <a:srgbClr val="CBCBCB"/>
              </a:solidFill>
            </a:ln>
          </p:spPr>
          <p:txBody>
            <a:bodyPr wrap="square" lIns="0" tIns="0" rIns="0" bIns="0" rtlCol="0"/>
            <a:lstStyle/>
            <a:p>
              <a:endParaRPr sz="1092"/>
            </a:p>
          </p:txBody>
        </p:sp>
      </p:grpSp>
      <p:grpSp>
        <p:nvGrpSpPr>
          <p:cNvPr id="32" name="object 32"/>
          <p:cNvGrpSpPr/>
          <p:nvPr/>
        </p:nvGrpSpPr>
        <p:grpSpPr>
          <a:xfrm>
            <a:off x="5825255" y="4728668"/>
            <a:ext cx="538320" cy="513291"/>
            <a:chOff x="9605571" y="7797924"/>
            <a:chExt cx="887730" cy="846455"/>
          </a:xfrm>
        </p:grpSpPr>
        <p:sp>
          <p:nvSpPr>
            <p:cNvPr id="33" name="object 33"/>
            <p:cNvSpPr/>
            <p:nvPr/>
          </p:nvSpPr>
          <p:spPr>
            <a:xfrm>
              <a:off x="9631750" y="7824102"/>
              <a:ext cx="835025" cy="793750"/>
            </a:xfrm>
            <a:custGeom>
              <a:avLst/>
              <a:gdLst/>
              <a:ahLst/>
              <a:cxnLst/>
              <a:rect l="l" t="t" r="r" b="b"/>
              <a:pathLst>
                <a:path w="835025" h="793750">
                  <a:moveTo>
                    <a:pt x="365779" y="0"/>
                  </a:moveTo>
                  <a:lnTo>
                    <a:pt x="0" y="396857"/>
                  </a:lnTo>
                  <a:lnTo>
                    <a:pt x="365779" y="793714"/>
                  </a:lnTo>
                  <a:lnTo>
                    <a:pt x="365779" y="523847"/>
                  </a:lnTo>
                  <a:lnTo>
                    <a:pt x="834916" y="523847"/>
                  </a:lnTo>
                  <a:lnTo>
                    <a:pt x="834916" y="269855"/>
                  </a:lnTo>
                  <a:lnTo>
                    <a:pt x="365779" y="269855"/>
                  </a:lnTo>
                  <a:lnTo>
                    <a:pt x="365779" y="0"/>
                  </a:lnTo>
                  <a:close/>
                </a:path>
              </a:pathLst>
            </a:custGeom>
            <a:solidFill>
              <a:srgbClr val="CBCBCB"/>
            </a:solidFill>
          </p:spPr>
          <p:txBody>
            <a:bodyPr wrap="square" lIns="0" tIns="0" rIns="0" bIns="0" rtlCol="0"/>
            <a:lstStyle/>
            <a:p>
              <a:endParaRPr sz="1092"/>
            </a:p>
          </p:txBody>
        </p:sp>
        <p:sp>
          <p:nvSpPr>
            <p:cNvPr id="34" name="object 34"/>
            <p:cNvSpPr/>
            <p:nvPr/>
          </p:nvSpPr>
          <p:spPr>
            <a:xfrm>
              <a:off x="9631749" y="7824101"/>
              <a:ext cx="835025" cy="793750"/>
            </a:xfrm>
            <a:custGeom>
              <a:avLst/>
              <a:gdLst/>
              <a:ahLst/>
              <a:cxnLst/>
              <a:rect l="l" t="t" r="r" b="b"/>
              <a:pathLst>
                <a:path w="835025" h="793750">
                  <a:moveTo>
                    <a:pt x="365779" y="523847"/>
                  </a:moveTo>
                  <a:lnTo>
                    <a:pt x="365779" y="793714"/>
                  </a:lnTo>
                  <a:lnTo>
                    <a:pt x="0" y="396857"/>
                  </a:lnTo>
                  <a:lnTo>
                    <a:pt x="365779" y="0"/>
                  </a:lnTo>
                  <a:lnTo>
                    <a:pt x="365779" y="269855"/>
                  </a:lnTo>
                  <a:lnTo>
                    <a:pt x="834916" y="269855"/>
                  </a:lnTo>
                  <a:lnTo>
                    <a:pt x="834916" y="523847"/>
                  </a:lnTo>
                  <a:lnTo>
                    <a:pt x="365779" y="523847"/>
                  </a:lnTo>
                  <a:close/>
                </a:path>
              </a:pathLst>
            </a:custGeom>
            <a:ln w="52354">
              <a:solidFill>
                <a:srgbClr val="CBCBCB"/>
              </a:solidFill>
            </a:ln>
          </p:spPr>
          <p:txBody>
            <a:bodyPr wrap="square" lIns="0" tIns="0" rIns="0" bIns="0" rtlCol="0"/>
            <a:lstStyle/>
            <a:p>
              <a:endParaRPr sz="1092"/>
            </a:p>
          </p:txBody>
        </p:sp>
      </p:grpSp>
      <p:grpSp>
        <p:nvGrpSpPr>
          <p:cNvPr id="35" name="object 35"/>
          <p:cNvGrpSpPr/>
          <p:nvPr/>
        </p:nvGrpSpPr>
        <p:grpSpPr>
          <a:xfrm>
            <a:off x="8709441" y="4728668"/>
            <a:ext cx="538320" cy="513291"/>
            <a:chOff x="14361807" y="7797924"/>
            <a:chExt cx="887730" cy="846455"/>
          </a:xfrm>
        </p:grpSpPr>
        <p:sp>
          <p:nvSpPr>
            <p:cNvPr id="36" name="object 36"/>
            <p:cNvSpPr/>
            <p:nvPr/>
          </p:nvSpPr>
          <p:spPr>
            <a:xfrm>
              <a:off x="14387991" y="7824102"/>
              <a:ext cx="835025" cy="793750"/>
            </a:xfrm>
            <a:custGeom>
              <a:avLst/>
              <a:gdLst/>
              <a:ahLst/>
              <a:cxnLst/>
              <a:rect l="l" t="t" r="r" b="b"/>
              <a:pathLst>
                <a:path w="835025" h="793750">
                  <a:moveTo>
                    <a:pt x="365779" y="0"/>
                  </a:moveTo>
                  <a:lnTo>
                    <a:pt x="0" y="396857"/>
                  </a:lnTo>
                  <a:lnTo>
                    <a:pt x="365779" y="793714"/>
                  </a:lnTo>
                  <a:lnTo>
                    <a:pt x="365779" y="523847"/>
                  </a:lnTo>
                  <a:lnTo>
                    <a:pt x="834906" y="523847"/>
                  </a:lnTo>
                  <a:lnTo>
                    <a:pt x="834906" y="269855"/>
                  </a:lnTo>
                  <a:lnTo>
                    <a:pt x="365779" y="269855"/>
                  </a:lnTo>
                  <a:lnTo>
                    <a:pt x="365779" y="0"/>
                  </a:lnTo>
                  <a:close/>
                </a:path>
              </a:pathLst>
            </a:custGeom>
            <a:solidFill>
              <a:srgbClr val="CBCBCB"/>
            </a:solidFill>
          </p:spPr>
          <p:txBody>
            <a:bodyPr wrap="square" lIns="0" tIns="0" rIns="0" bIns="0" rtlCol="0"/>
            <a:lstStyle/>
            <a:p>
              <a:endParaRPr sz="1092"/>
            </a:p>
          </p:txBody>
        </p:sp>
        <p:sp>
          <p:nvSpPr>
            <p:cNvPr id="37" name="object 37"/>
            <p:cNvSpPr/>
            <p:nvPr/>
          </p:nvSpPr>
          <p:spPr>
            <a:xfrm>
              <a:off x="14387984" y="7824101"/>
              <a:ext cx="835025" cy="793750"/>
            </a:xfrm>
            <a:custGeom>
              <a:avLst/>
              <a:gdLst/>
              <a:ahLst/>
              <a:cxnLst/>
              <a:rect l="l" t="t" r="r" b="b"/>
              <a:pathLst>
                <a:path w="835025" h="793750">
                  <a:moveTo>
                    <a:pt x="365779" y="523847"/>
                  </a:moveTo>
                  <a:lnTo>
                    <a:pt x="365779" y="793714"/>
                  </a:lnTo>
                  <a:lnTo>
                    <a:pt x="0" y="396857"/>
                  </a:lnTo>
                  <a:lnTo>
                    <a:pt x="365779" y="0"/>
                  </a:lnTo>
                  <a:lnTo>
                    <a:pt x="365779" y="269855"/>
                  </a:lnTo>
                  <a:lnTo>
                    <a:pt x="834916" y="269855"/>
                  </a:lnTo>
                  <a:lnTo>
                    <a:pt x="834916" y="523847"/>
                  </a:lnTo>
                  <a:lnTo>
                    <a:pt x="365779" y="523847"/>
                  </a:lnTo>
                  <a:close/>
                </a:path>
              </a:pathLst>
            </a:custGeom>
            <a:ln w="52354">
              <a:solidFill>
                <a:srgbClr val="CBCBCB"/>
              </a:solidFill>
            </a:ln>
          </p:spPr>
          <p:txBody>
            <a:bodyPr wrap="square" lIns="0" tIns="0" rIns="0" bIns="0" rtlCol="0"/>
            <a:lstStyle/>
            <a:p>
              <a:endParaRPr sz="1092"/>
            </a:p>
          </p:txBody>
        </p:sp>
      </p:grpSp>
      <p:grpSp>
        <p:nvGrpSpPr>
          <p:cNvPr id="38" name="object 38"/>
          <p:cNvGrpSpPr/>
          <p:nvPr/>
        </p:nvGrpSpPr>
        <p:grpSpPr>
          <a:xfrm>
            <a:off x="10161176" y="3401067"/>
            <a:ext cx="513291" cy="538320"/>
            <a:chOff x="16755825" y="5608611"/>
            <a:chExt cx="846455" cy="887730"/>
          </a:xfrm>
        </p:grpSpPr>
        <p:sp>
          <p:nvSpPr>
            <p:cNvPr id="39" name="object 39"/>
            <p:cNvSpPr/>
            <p:nvPr/>
          </p:nvSpPr>
          <p:spPr>
            <a:xfrm>
              <a:off x="16782001" y="5634788"/>
              <a:ext cx="793750" cy="835025"/>
            </a:xfrm>
            <a:custGeom>
              <a:avLst/>
              <a:gdLst/>
              <a:ahLst/>
              <a:cxnLst/>
              <a:rect l="l" t="t" r="r" b="b"/>
              <a:pathLst>
                <a:path w="793750" h="835025">
                  <a:moveTo>
                    <a:pt x="523847" y="0"/>
                  </a:moveTo>
                  <a:lnTo>
                    <a:pt x="269855" y="0"/>
                  </a:lnTo>
                  <a:lnTo>
                    <a:pt x="269855" y="469137"/>
                  </a:lnTo>
                  <a:lnTo>
                    <a:pt x="0" y="469137"/>
                  </a:lnTo>
                  <a:lnTo>
                    <a:pt x="396857" y="834916"/>
                  </a:lnTo>
                  <a:lnTo>
                    <a:pt x="793703" y="469137"/>
                  </a:lnTo>
                  <a:lnTo>
                    <a:pt x="523847" y="469137"/>
                  </a:lnTo>
                  <a:lnTo>
                    <a:pt x="523847" y="0"/>
                  </a:lnTo>
                  <a:close/>
                </a:path>
              </a:pathLst>
            </a:custGeom>
            <a:solidFill>
              <a:srgbClr val="CBCBCB"/>
            </a:solidFill>
          </p:spPr>
          <p:txBody>
            <a:bodyPr wrap="square" lIns="0" tIns="0" rIns="0" bIns="0" rtlCol="0"/>
            <a:lstStyle/>
            <a:p>
              <a:endParaRPr sz="1092"/>
            </a:p>
          </p:txBody>
        </p:sp>
        <p:sp>
          <p:nvSpPr>
            <p:cNvPr id="40" name="object 40"/>
            <p:cNvSpPr/>
            <p:nvPr/>
          </p:nvSpPr>
          <p:spPr>
            <a:xfrm>
              <a:off x="16782002" y="5634788"/>
              <a:ext cx="793750" cy="835025"/>
            </a:xfrm>
            <a:custGeom>
              <a:avLst/>
              <a:gdLst/>
              <a:ahLst/>
              <a:cxnLst/>
              <a:rect l="l" t="t" r="r" b="b"/>
              <a:pathLst>
                <a:path w="793750" h="835025">
                  <a:moveTo>
                    <a:pt x="523847" y="469137"/>
                  </a:moveTo>
                  <a:lnTo>
                    <a:pt x="793714" y="469137"/>
                  </a:lnTo>
                  <a:lnTo>
                    <a:pt x="396857" y="834916"/>
                  </a:lnTo>
                  <a:lnTo>
                    <a:pt x="0" y="469137"/>
                  </a:lnTo>
                  <a:lnTo>
                    <a:pt x="269855" y="469137"/>
                  </a:lnTo>
                  <a:lnTo>
                    <a:pt x="269855" y="0"/>
                  </a:lnTo>
                  <a:lnTo>
                    <a:pt x="523847" y="0"/>
                  </a:lnTo>
                  <a:lnTo>
                    <a:pt x="523847" y="469137"/>
                  </a:lnTo>
                  <a:close/>
                </a:path>
              </a:pathLst>
            </a:custGeom>
            <a:ln w="52354">
              <a:solidFill>
                <a:srgbClr val="CBCBCB"/>
              </a:solidFill>
            </a:ln>
          </p:spPr>
          <p:txBody>
            <a:bodyPr wrap="square" lIns="0" tIns="0" rIns="0" bIns="0" rtlCol="0"/>
            <a:lstStyle/>
            <a:p>
              <a:endParaRPr sz="1092"/>
            </a:p>
          </p:txBody>
        </p:sp>
      </p:grpSp>
      <p:sp>
        <p:nvSpPr>
          <p:cNvPr id="41" name="TextBox 40">
            <a:extLst>
              <a:ext uri="{FF2B5EF4-FFF2-40B4-BE49-F238E27FC236}">
                <a16:creationId xmlns:a16="http://schemas.microsoft.com/office/drawing/2014/main" id="{C5232E65-0909-937A-DD13-4CAE3A514C55}"/>
              </a:ext>
            </a:extLst>
          </p:cNvPr>
          <p:cNvSpPr txBox="1"/>
          <p:nvPr/>
        </p:nvSpPr>
        <p:spPr>
          <a:xfrm>
            <a:off x="87683" y="6151169"/>
            <a:ext cx="12104318" cy="646331"/>
          </a:xfrm>
          <a:prstGeom prst="rect">
            <a:avLst/>
          </a:prstGeom>
          <a:noFill/>
        </p:spPr>
        <p:txBody>
          <a:bodyPr wrap="square" rtlCol="0">
            <a:spAutoFit/>
          </a:bodyPr>
          <a:lstStyle/>
          <a:p>
            <a:r>
              <a:rPr lang="en-US" dirty="0"/>
              <a:t>https://github.com/kobekeith8/Winning-Space-Race-with-Data-Science/blob/main/SpaceX_Machine%20Learning%20Prediction_Part_5.ipynb</a:t>
            </a:r>
          </a:p>
        </p:txBody>
      </p:sp>
      <p:sp>
        <p:nvSpPr>
          <p:cNvPr id="42" name="Title 1">
            <a:extLst>
              <a:ext uri="{FF2B5EF4-FFF2-40B4-BE49-F238E27FC236}">
                <a16:creationId xmlns:a16="http://schemas.microsoft.com/office/drawing/2014/main" id="{F50AE53D-4432-DDC5-D9A9-C7FA37EF0F4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697570" y="1522854"/>
            <a:ext cx="10796858" cy="2224706"/>
          </a:xfrm>
          <a:prstGeom prst="rect">
            <a:avLst/>
          </a:prstGeom>
        </p:spPr>
      </p:pic>
      <p:sp>
        <p:nvSpPr>
          <p:cNvPr id="4" name="object 4"/>
          <p:cNvSpPr txBox="1"/>
          <p:nvPr/>
        </p:nvSpPr>
        <p:spPr>
          <a:xfrm>
            <a:off x="715266" y="3813312"/>
            <a:ext cx="9513405" cy="2512218"/>
          </a:xfrm>
          <a:prstGeom prst="rect">
            <a:avLst/>
          </a:prstGeom>
        </p:spPr>
        <p:txBody>
          <a:bodyPr vert="horz" wrap="square" lIns="0" tIns="191762" rIns="0" bIns="0" rtlCol="0">
            <a:spAutoFit/>
          </a:bodyPr>
          <a:lstStyle/>
          <a:p>
            <a:pPr marL="7701">
              <a:spcBef>
                <a:spcPts val="1510"/>
              </a:spcBef>
            </a:pPr>
            <a:r>
              <a:rPr sz="2365" spc="76" dirty="0">
                <a:latin typeface="Arial"/>
                <a:cs typeface="Arial"/>
              </a:rPr>
              <a:t>Explanation:</a:t>
            </a:r>
            <a:endParaRPr sz="2365" dirty="0">
              <a:latin typeface="Arial"/>
              <a:cs typeface="Arial"/>
            </a:endParaRPr>
          </a:p>
          <a:p>
            <a:pPr marL="812100" indent="-245671">
              <a:spcBef>
                <a:spcPts val="1301"/>
              </a:spcBef>
              <a:buChar char="•"/>
              <a:tabLst>
                <a:tab pos="812100" algn="l"/>
              </a:tabLst>
            </a:pPr>
            <a:r>
              <a:rPr sz="2092" dirty="0">
                <a:latin typeface="Arial"/>
                <a:cs typeface="Arial"/>
              </a:rPr>
              <a:t>The</a:t>
            </a:r>
            <a:r>
              <a:rPr sz="2092" spc="-15" dirty="0">
                <a:latin typeface="Arial"/>
                <a:cs typeface="Arial"/>
              </a:rPr>
              <a:t> </a:t>
            </a:r>
            <a:r>
              <a:rPr sz="2092" spc="52" dirty="0">
                <a:latin typeface="Arial"/>
                <a:cs typeface="Arial"/>
              </a:rPr>
              <a:t>earliest</a:t>
            </a:r>
            <a:r>
              <a:rPr sz="2092" spc="-12" dirty="0">
                <a:latin typeface="Arial"/>
                <a:cs typeface="Arial"/>
              </a:rPr>
              <a:t> </a:t>
            </a:r>
            <a:r>
              <a:rPr sz="2092" spc="91" dirty="0">
                <a:latin typeface="Arial"/>
                <a:cs typeface="Arial"/>
              </a:rPr>
              <a:t>flights</a:t>
            </a:r>
            <a:r>
              <a:rPr sz="2092" spc="-12" dirty="0">
                <a:latin typeface="Arial"/>
                <a:cs typeface="Arial"/>
              </a:rPr>
              <a:t> </a:t>
            </a:r>
            <a:r>
              <a:rPr sz="2092" spc="39" dirty="0">
                <a:latin typeface="Arial"/>
                <a:cs typeface="Arial"/>
              </a:rPr>
              <a:t>all</a:t>
            </a:r>
            <a:r>
              <a:rPr sz="2092" spc="-12" dirty="0">
                <a:latin typeface="Arial"/>
                <a:cs typeface="Arial"/>
              </a:rPr>
              <a:t> </a:t>
            </a:r>
            <a:r>
              <a:rPr sz="2092" spc="69" dirty="0">
                <a:latin typeface="Arial"/>
                <a:cs typeface="Arial"/>
              </a:rPr>
              <a:t>failed</a:t>
            </a:r>
            <a:r>
              <a:rPr sz="2092" spc="-15" dirty="0">
                <a:latin typeface="Arial"/>
                <a:cs typeface="Arial"/>
              </a:rPr>
              <a:t> </a:t>
            </a:r>
            <a:r>
              <a:rPr sz="2092" spc="85" dirty="0">
                <a:latin typeface="Arial"/>
                <a:cs typeface="Arial"/>
              </a:rPr>
              <a:t>while</a:t>
            </a:r>
            <a:r>
              <a:rPr sz="2092" spc="-12" dirty="0">
                <a:latin typeface="Arial"/>
                <a:cs typeface="Arial"/>
              </a:rPr>
              <a:t> </a:t>
            </a:r>
            <a:r>
              <a:rPr sz="2092" spc="94" dirty="0">
                <a:latin typeface="Arial"/>
                <a:cs typeface="Arial"/>
              </a:rPr>
              <a:t>the</a:t>
            </a:r>
            <a:r>
              <a:rPr sz="2092" spc="-12" dirty="0">
                <a:latin typeface="Arial"/>
                <a:cs typeface="Arial"/>
              </a:rPr>
              <a:t> </a:t>
            </a:r>
            <a:r>
              <a:rPr sz="2092" spc="61" dirty="0">
                <a:latin typeface="Arial"/>
                <a:cs typeface="Arial"/>
              </a:rPr>
              <a:t>latest</a:t>
            </a:r>
            <a:r>
              <a:rPr sz="2092" spc="-12" dirty="0">
                <a:latin typeface="Arial"/>
                <a:cs typeface="Arial"/>
              </a:rPr>
              <a:t> </a:t>
            </a:r>
            <a:r>
              <a:rPr sz="2092" spc="91" dirty="0">
                <a:latin typeface="Arial"/>
                <a:cs typeface="Arial"/>
              </a:rPr>
              <a:t>flights</a:t>
            </a:r>
            <a:r>
              <a:rPr sz="2092" spc="-12" dirty="0">
                <a:latin typeface="Arial"/>
                <a:cs typeface="Arial"/>
              </a:rPr>
              <a:t> </a:t>
            </a:r>
            <a:r>
              <a:rPr sz="2092" spc="39" dirty="0">
                <a:latin typeface="Arial"/>
                <a:cs typeface="Arial"/>
              </a:rPr>
              <a:t>all</a:t>
            </a:r>
            <a:r>
              <a:rPr sz="2092" spc="-15" dirty="0">
                <a:latin typeface="Arial"/>
                <a:cs typeface="Arial"/>
              </a:rPr>
              <a:t> </a:t>
            </a:r>
            <a:r>
              <a:rPr sz="2092" spc="67" dirty="0">
                <a:latin typeface="Arial"/>
                <a:cs typeface="Arial"/>
              </a:rPr>
              <a:t>succeeded.</a:t>
            </a:r>
            <a:endParaRPr sz="2092" dirty="0">
              <a:latin typeface="Arial"/>
              <a:cs typeface="Arial"/>
            </a:endParaRPr>
          </a:p>
          <a:p>
            <a:pPr marL="812100" indent="-245671">
              <a:spcBef>
                <a:spcPts val="1295"/>
              </a:spcBef>
              <a:buChar char="•"/>
              <a:tabLst>
                <a:tab pos="812100" algn="l"/>
              </a:tabLst>
            </a:pPr>
            <a:r>
              <a:rPr sz="2092" dirty="0">
                <a:latin typeface="Arial"/>
                <a:cs typeface="Arial"/>
              </a:rPr>
              <a:t>The</a:t>
            </a:r>
            <a:r>
              <a:rPr sz="2092" spc="-33" dirty="0">
                <a:latin typeface="Arial"/>
                <a:cs typeface="Arial"/>
              </a:rPr>
              <a:t> </a:t>
            </a:r>
            <a:r>
              <a:rPr sz="2092" spc="-24" dirty="0">
                <a:latin typeface="Arial"/>
                <a:cs typeface="Arial"/>
              </a:rPr>
              <a:t>CCAFS</a:t>
            </a:r>
            <a:r>
              <a:rPr sz="2092" spc="-33" dirty="0">
                <a:latin typeface="Arial"/>
                <a:cs typeface="Arial"/>
              </a:rPr>
              <a:t> </a:t>
            </a:r>
            <a:r>
              <a:rPr sz="2092" spc="-15" dirty="0">
                <a:latin typeface="Arial"/>
                <a:cs typeface="Arial"/>
              </a:rPr>
              <a:t>SLC</a:t>
            </a:r>
            <a:r>
              <a:rPr sz="2092" spc="-33" dirty="0">
                <a:latin typeface="Arial"/>
                <a:cs typeface="Arial"/>
              </a:rPr>
              <a:t> </a:t>
            </a:r>
            <a:r>
              <a:rPr sz="2092" spc="200" dirty="0">
                <a:latin typeface="Arial"/>
                <a:cs typeface="Arial"/>
              </a:rPr>
              <a:t>40</a:t>
            </a:r>
            <a:r>
              <a:rPr sz="2092" spc="-33" dirty="0">
                <a:latin typeface="Arial"/>
                <a:cs typeface="Arial"/>
              </a:rPr>
              <a:t> </a:t>
            </a:r>
            <a:r>
              <a:rPr sz="2092" spc="82" dirty="0">
                <a:latin typeface="Arial"/>
                <a:cs typeface="Arial"/>
              </a:rPr>
              <a:t>launch</a:t>
            </a:r>
            <a:r>
              <a:rPr sz="2092" spc="-30" dirty="0">
                <a:latin typeface="Arial"/>
                <a:cs typeface="Arial"/>
              </a:rPr>
              <a:t> </a:t>
            </a:r>
            <a:r>
              <a:rPr sz="2092" spc="55" dirty="0">
                <a:latin typeface="Arial"/>
                <a:cs typeface="Arial"/>
              </a:rPr>
              <a:t>site</a:t>
            </a:r>
            <a:r>
              <a:rPr sz="2092" spc="-33" dirty="0">
                <a:latin typeface="Arial"/>
                <a:cs typeface="Arial"/>
              </a:rPr>
              <a:t> </a:t>
            </a:r>
            <a:r>
              <a:rPr sz="2092" dirty="0">
                <a:latin typeface="Arial"/>
                <a:cs typeface="Arial"/>
              </a:rPr>
              <a:t>has</a:t>
            </a:r>
            <a:r>
              <a:rPr sz="2092" spc="-33" dirty="0">
                <a:latin typeface="Arial"/>
                <a:cs typeface="Arial"/>
              </a:rPr>
              <a:t> </a:t>
            </a:r>
            <a:r>
              <a:rPr sz="2092" spc="94" dirty="0">
                <a:latin typeface="Arial"/>
                <a:cs typeface="Arial"/>
              </a:rPr>
              <a:t>about</a:t>
            </a:r>
            <a:r>
              <a:rPr sz="2092" spc="-33" dirty="0">
                <a:latin typeface="Arial"/>
                <a:cs typeface="Arial"/>
              </a:rPr>
              <a:t> </a:t>
            </a:r>
            <a:r>
              <a:rPr sz="2092" dirty="0">
                <a:latin typeface="Arial"/>
                <a:cs typeface="Arial"/>
              </a:rPr>
              <a:t>a</a:t>
            </a:r>
            <a:r>
              <a:rPr sz="2092" spc="-33" dirty="0">
                <a:latin typeface="Arial"/>
                <a:cs typeface="Arial"/>
              </a:rPr>
              <a:t> </a:t>
            </a:r>
            <a:r>
              <a:rPr sz="2092" spc="73" dirty="0">
                <a:latin typeface="Arial"/>
                <a:cs typeface="Arial"/>
              </a:rPr>
              <a:t>half</a:t>
            </a:r>
            <a:r>
              <a:rPr sz="2092" spc="-30" dirty="0">
                <a:latin typeface="Arial"/>
                <a:cs typeface="Arial"/>
              </a:rPr>
              <a:t> </a:t>
            </a:r>
            <a:r>
              <a:rPr sz="2092" spc="130" dirty="0">
                <a:latin typeface="Arial"/>
                <a:cs typeface="Arial"/>
              </a:rPr>
              <a:t>of</a:t>
            </a:r>
            <a:r>
              <a:rPr sz="2092" spc="-33" dirty="0">
                <a:latin typeface="Arial"/>
                <a:cs typeface="Arial"/>
              </a:rPr>
              <a:t> </a:t>
            </a:r>
            <a:r>
              <a:rPr sz="2092" spc="39" dirty="0">
                <a:latin typeface="Arial"/>
                <a:cs typeface="Arial"/>
              </a:rPr>
              <a:t>all</a:t>
            </a:r>
            <a:r>
              <a:rPr sz="2092" spc="-33" dirty="0">
                <a:latin typeface="Arial"/>
                <a:cs typeface="Arial"/>
              </a:rPr>
              <a:t> </a:t>
            </a:r>
            <a:r>
              <a:rPr sz="2092" spc="45" dirty="0">
                <a:latin typeface="Arial"/>
                <a:cs typeface="Arial"/>
              </a:rPr>
              <a:t>launches.</a:t>
            </a:r>
            <a:endParaRPr sz="2092" dirty="0">
              <a:latin typeface="Arial"/>
              <a:cs typeface="Arial"/>
            </a:endParaRPr>
          </a:p>
          <a:p>
            <a:pPr marL="812100" indent="-245671">
              <a:spcBef>
                <a:spcPts val="1298"/>
              </a:spcBef>
              <a:buChar char="•"/>
              <a:tabLst>
                <a:tab pos="812100" algn="l"/>
              </a:tabLst>
            </a:pPr>
            <a:r>
              <a:rPr sz="2092" spc="-73" dirty="0">
                <a:latin typeface="Arial"/>
                <a:cs typeface="Arial"/>
              </a:rPr>
              <a:t>VAFB</a:t>
            </a:r>
            <a:r>
              <a:rPr sz="2092" spc="-49" dirty="0">
                <a:latin typeface="Arial"/>
                <a:cs typeface="Arial"/>
              </a:rPr>
              <a:t> </a:t>
            </a:r>
            <a:r>
              <a:rPr sz="2092" spc="-15" dirty="0">
                <a:latin typeface="Arial"/>
                <a:cs typeface="Arial"/>
              </a:rPr>
              <a:t>SLC</a:t>
            </a:r>
            <a:r>
              <a:rPr sz="2092" spc="-49" dirty="0">
                <a:latin typeface="Arial"/>
                <a:cs typeface="Arial"/>
              </a:rPr>
              <a:t> </a:t>
            </a:r>
            <a:r>
              <a:rPr sz="2092" dirty="0">
                <a:latin typeface="Arial"/>
                <a:cs typeface="Arial"/>
              </a:rPr>
              <a:t>4E</a:t>
            </a:r>
            <a:r>
              <a:rPr sz="2092" spc="-45" dirty="0">
                <a:latin typeface="Arial"/>
                <a:cs typeface="Arial"/>
              </a:rPr>
              <a:t> </a:t>
            </a:r>
            <a:r>
              <a:rPr sz="2092" spc="79" dirty="0">
                <a:latin typeface="Arial"/>
                <a:cs typeface="Arial"/>
              </a:rPr>
              <a:t>and</a:t>
            </a:r>
            <a:r>
              <a:rPr sz="2092" spc="-49" dirty="0">
                <a:latin typeface="Arial"/>
                <a:cs typeface="Arial"/>
              </a:rPr>
              <a:t> </a:t>
            </a:r>
            <a:r>
              <a:rPr sz="2092" spc="-42" dirty="0">
                <a:latin typeface="Arial"/>
                <a:cs typeface="Arial"/>
              </a:rPr>
              <a:t>KSC</a:t>
            </a:r>
            <a:r>
              <a:rPr sz="2092" spc="-45" dirty="0">
                <a:latin typeface="Arial"/>
                <a:cs typeface="Arial"/>
              </a:rPr>
              <a:t> </a:t>
            </a:r>
            <a:r>
              <a:rPr sz="2092" dirty="0">
                <a:latin typeface="Arial"/>
                <a:cs typeface="Arial"/>
              </a:rPr>
              <a:t>LC</a:t>
            </a:r>
            <a:r>
              <a:rPr sz="2092" spc="-49" dirty="0">
                <a:latin typeface="Arial"/>
                <a:cs typeface="Arial"/>
              </a:rPr>
              <a:t> </a:t>
            </a:r>
            <a:r>
              <a:rPr sz="2092" spc="85" dirty="0">
                <a:latin typeface="Arial"/>
                <a:cs typeface="Arial"/>
              </a:rPr>
              <a:t>39A</a:t>
            </a:r>
            <a:r>
              <a:rPr sz="2092" spc="-45" dirty="0">
                <a:latin typeface="Arial"/>
                <a:cs typeface="Arial"/>
              </a:rPr>
              <a:t> </a:t>
            </a:r>
            <a:r>
              <a:rPr sz="2092" dirty="0">
                <a:latin typeface="Arial"/>
                <a:cs typeface="Arial"/>
              </a:rPr>
              <a:t>have</a:t>
            </a:r>
            <a:r>
              <a:rPr sz="2092" spc="-49" dirty="0">
                <a:latin typeface="Arial"/>
                <a:cs typeface="Arial"/>
              </a:rPr>
              <a:t> </a:t>
            </a:r>
            <a:r>
              <a:rPr sz="2092" spc="94" dirty="0">
                <a:latin typeface="Arial"/>
                <a:cs typeface="Arial"/>
              </a:rPr>
              <a:t>higher</a:t>
            </a:r>
            <a:r>
              <a:rPr sz="2092" spc="-45" dirty="0">
                <a:latin typeface="Arial"/>
                <a:cs typeface="Arial"/>
              </a:rPr>
              <a:t> </a:t>
            </a:r>
            <a:r>
              <a:rPr sz="2092" spc="42" dirty="0">
                <a:latin typeface="Arial"/>
                <a:cs typeface="Arial"/>
              </a:rPr>
              <a:t>success</a:t>
            </a:r>
            <a:r>
              <a:rPr sz="2092" spc="-49" dirty="0">
                <a:latin typeface="Arial"/>
                <a:cs typeface="Arial"/>
              </a:rPr>
              <a:t> </a:t>
            </a:r>
            <a:r>
              <a:rPr sz="2092" spc="30" dirty="0">
                <a:latin typeface="Arial"/>
                <a:cs typeface="Arial"/>
              </a:rPr>
              <a:t>rates.</a:t>
            </a:r>
            <a:endParaRPr sz="2092" dirty="0">
              <a:latin typeface="Arial"/>
              <a:cs typeface="Arial"/>
            </a:endParaRPr>
          </a:p>
          <a:p>
            <a:pPr marL="812100" indent="-245671">
              <a:spcBef>
                <a:spcPts val="1295"/>
              </a:spcBef>
              <a:buChar char="•"/>
              <a:tabLst>
                <a:tab pos="812100" algn="l"/>
              </a:tabLst>
            </a:pPr>
            <a:r>
              <a:rPr sz="2092" spc="79" dirty="0">
                <a:latin typeface="Arial"/>
                <a:cs typeface="Arial"/>
              </a:rPr>
              <a:t>It</a:t>
            </a:r>
            <a:r>
              <a:rPr sz="2092" spc="-18" dirty="0">
                <a:latin typeface="Arial"/>
                <a:cs typeface="Arial"/>
              </a:rPr>
              <a:t> </a:t>
            </a:r>
            <a:r>
              <a:rPr sz="2092" spc="76" dirty="0">
                <a:latin typeface="Arial"/>
                <a:cs typeface="Arial"/>
              </a:rPr>
              <a:t>can</a:t>
            </a:r>
            <a:r>
              <a:rPr sz="2092" spc="-18" dirty="0">
                <a:latin typeface="Arial"/>
                <a:cs typeface="Arial"/>
              </a:rPr>
              <a:t> </a:t>
            </a:r>
            <a:r>
              <a:rPr sz="2092" spc="91" dirty="0">
                <a:latin typeface="Arial"/>
                <a:cs typeface="Arial"/>
              </a:rPr>
              <a:t>be</a:t>
            </a:r>
            <a:r>
              <a:rPr sz="2092" spc="-18" dirty="0">
                <a:latin typeface="Arial"/>
                <a:cs typeface="Arial"/>
              </a:rPr>
              <a:t> </a:t>
            </a:r>
            <a:r>
              <a:rPr sz="2092" spc="45" dirty="0">
                <a:latin typeface="Arial"/>
                <a:cs typeface="Arial"/>
              </a:rPr>
              <a:t>assumed</a:t>
            </a:r>
            <a:r>
              <a:rPr sz="2092" spc="-18" dirty="0">
                <a:latin typeface="Arial"/>
                <a:cs typeface="Arial"/>
              </a:rPr>
              <a:t> </a:t>
            </a:r>
            <a:r>
              <a:rPr sz="2092" spc="94" dirty="0">
                <a:latin typeface="Arial"/>
                <a:cs typeface="Arial"/>
              </a:rPr>
              <a:t>that</a:t>
            </a:r>
            <a:r>
              <a:rPr sz="2092" spc="-18" dirty="0">
                <a:latin typeface="Arial"/>
                <a:cs typeface="Arial"/>
              </a:rPr>
              <a:t> </a:t>
            </a:r>
            <a:r>
              <a:rPr sz="2092" spc="69" dirty="0">
                <a:latin typeface="Arial"/>
                <a:cs typeface="Arial"/>
              </a:rPr>
              <a:t>each</a:t>
            </a:r>
            <a:r>
              <a:rPr sz="2092" spc="-15" dirty="0">
                <a:latin typeface="Arial"/>
                <a:cs typeface="Arial"/>
              </a:rPr>
              <a:t> </a:t>
            </a:r>
            <a:r>
              <a:rPr sz="2092" spc="97" dirty="0">
                <a:latin typeface="Arial"/>
                <a:cs typeface="Arial"/>
              </a:rPr>
              <a:t>new</a:t>
            </a:r>
            <a:r>
              <a:rPr sz="2092" spc="-18" dirty="0">
                <a:latin typeface="Arial"/>
                <a:cs typeface="Arial"/>
              </a:rPr>
              <a:t> </a:t>
            </a:r>
            <a:r>
              <a:rPr sz="2092" spc="82" dirty="0">
                <a:latin typeface="Arial"/>
                <a:cs typeface="Arial"/>
              </a:rPr>
              <a:t>launch</a:t>
            </a:r>
            <a:r>
              <a:rPr sz="2092" spc="-18" dirty="0">
                <a:latin typeface="Arial"/>
                <a:cs typeface="Arial"/>
              </a:rPr>
              <a:t> </a:t>
            </a:r>
            <a:r>
              <a:rPr sz="2092" dirty="0">
                <a:latin typeface="Arial"/>
                <a:cs typeface="Arial"/>
              </a:rPr>
              <a:t>has</a:t>
            </a:r>
            <a:r>
              <a:rPr sz="2092" spc="-18" dirty="0">
                <a:latin typeface="Arial"/>
                <a:cs typeface="Arial"/>
              </a:rPr>
              <a:t> </a:t>
            </a:r>
            <a:r>
              <a:rPr sz="2092" dirty="0">
                <a:latin typeface="Arial"/>
                <a:cs typeface="Arial"/>
              </a:rPr>
              <a:t>a</a:t>
            </a:r>
            <a:r>
              <a:rPr sz="2092" spc="-18" dirty="0">
                <a:latin typeface="Arial"/>
                <a:cs typeface="Arial"/>
              </a:rPr>
              <a:t> </a:t>
            </a:r>
            <a:r>
              <a:rPr sz="2092" spc="94" dirty="0">
                <a:latin typeface="Arial"/>
                <a:cs typeface="Arial"/>
              </a:rPr>
              <a:t>higher</a:t>
            </a:r>
            <a:r>
              <a:rPr sz="2092" spc="-15" dirty="0">
                <a:latin typeface="Arial"/>
                <a:cs typeface="Arial"/>
              </a:rPr>
              <a:t> </a:t>
            </a:r>
            <a:r>
              <a:rPr sz="2092" spc="61" dirty="0">
                <a:latin typeface="Arial"/>
                <a:cs typeface="Arial"/>
              </a:rPr>
              <a:t>rate</a:t>
            </a:r>
            <a:r>
              <a:rPr sz="2092" spc="-18" dirty="0">
                <a:latin typeface="Arial"/>
                <a:cs typeface="Arial"/>
              </a:rPr>
              <a:t> </a:t>
            </a:r>
            <a:r>
              <a:rPr sz="2092" spc="130" dirty="0">
                <a:latin typeface="Arial"/>
                <a:cs typeface="Arial"/>
              </a:rPr>
              <a:t>of</a:t>
            </a:r>
            <a:r>
              <a:rPr sz="2092" spc="-18" dirty="0">
                <a:latin typeface="Arial"/>
                <a:cs typeface="Arial"/>
              </a:rPr>
              <a:t> </a:t>
            </a:r>
            <a:r>
              <a:rPr sz="2092" spc="33" dirty="0">
                <a:latin typeface="Arial"/>
                <a:cs typeface="Arial"/>
              </a:rPr>
              <a:t>success.</a:t>
            </a:r>
            <a:endParaRPr sz="2092" dirty="0">
              <a:latin typeface="Arial"/>
              <a:cs typeface="Arial"/>
            </a:endParaRPr>
          </a:p>
        </p:txBody>
      </p:sp>
      <p:sp>
        <p:nvSpPr>
          <p:cNvPr id="5" name="Title 1">
            <a:extLst>
              <a:ext uri="{FF2B5EF4-FFF2-40B4-BE49-F238E27FC236}">
                <a16:creationId xmlns:a16="http://schemas.microsoft.com/office/drawing/2014/main" id="{BD88DC9F-7F81-3096-F19F-90912BC665F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716575" y="3794637"/>
            <a:ext cx="10678611" cy="2532958"/>
          </a:xfrm>
          <a:prstGeom prst="rect">
            <a:avLst/>
          </a:prstGeom>
        </p:spPr>
        <p:txBody>
          <a:bodyPr vert="horz" wrap="square" lIns="0" tIns="206395" rIns="0" bIns="0" rtlCol="0">
            <a:spAutoFit/>
          </a:bodyPr>
          <a:lstStyle/>
          <a:p>
            <a:pPr marL="7701">
              <a:spcBef>
                <a:spcPts val="1625"/>
              </a:spcBef>
            </a:pPr>
            <a:r>
              <a:rPr sz="2517" spc="69" dirty="0">
                <a:latin typeface="Arial"/>
                <a:cs typeface="Arial"/>
              </a:rPr>
              <a:t>Explanation:</a:t>
            </a:r>
            <a:endParaRPr sz="2517" dirty="0">
              <a:latin typeface="Arial"/>
              <a:cs typeface="Arial"/>
            </a:endParaRPr>
          </a:p>
          <a:p>
            <a:pPr marL="825962" marR="118215" indent="-259918">
              <a:lnSpc>
                <a:spcPct val="111100"/>
              </a:lnSpc>
              <a:spcBef>
                <a:spcPts val="1119"/>
              </a:spcBef>
              <a:buChar char="•"/>
              <a:tabLst>
                <a:tab pos="825962" algn="l"/>
              </a:tabLst>
            </a:pPr>
            <a:r>
              <a:rPr sz="2213" dirty="0">
                <a:latin typeface="Arial"/>
                <a:cs typeface="Arial"/>
              </a:rPr>
              <a:t>For</a:t>
            </a:r>
            <a:r>
              <a:rPr sz="2213" spc="-12" dirty="0">
                <a:latin typeface="Arial"/>
                <a:cs typeface="Arial"/>
              </a:rPr>
              <a:t> </a:t>
            </a:r>
            <a:r>
              <a:rPr sz="2213" spc="55" dirty="0">
                <a:latin typeface="Arial"/>
                <a:cs typeface="Arial"/>
              </a:rPr>
              <a:t>every</a:t>
            </a:r>
            <a:r>
              <a:rPr sz="2213" spc="-12" dirty="0">
                <a:latin typeface="Arial"/>
                <a:cs typeface="Arial"/>
              </a:rPr>
              <a:t> </a:t>
            </a:r>
            <a:r>
              <a:rPr sz="2213" spc="85" dirty="0">
                <a:latin typeface="Arial"/>
                <a:cs typeface="Arial"/>
              </a:rPr>
              <a:t>launch</a:t>
            </a:r>
            <a:r>
              <a:rPr sz="2213" spc="-12" dirty="0">
                <a:latin typeface="Arial"/>
                <a:cs typeface="Arial"/>
              </a:rPr>
              <a:t> </a:t>
            </a:r>
            <a:r>
              <a:rPr sz="2213" spc="58" dirty="0">
                <a:latin typeface="Arial"/>
                <a:cs typeface="Arial"/>
              </a:rPr>
              <a:t>site</a:t>
            </a:r>
            <a:r>
              <a:rPr sz="2213" spc="-12" dirty="0">
                <a:latin typeface="Arial"/>
                <a:cs typeface="Arial"/>
              </a:rPr>
              <a:t> </a:t>
            </a:r>
            <a:r>
              <a:rPr sz="2213" spc="100" dirty="0">
                <a:latin typeface="Arial"/>
                <a:cs typeface="Arial"/>
              </a:rPr>
              <a:t>the</a:t>
            </a:r>
            <a:r>
              <a:rPr sz="2213" spc="-12" dirty="0">
                <a:latin typeface="Arial"/>
                <a:cs typeface="Arial"/>
              </a:rPr>
              <a:t> </a:t>
            </a:r>
            <a:r>
              <a:rPr sz="2213" spc="91" dirty="0">
                <a:latin typeface="Arial"/>
                <a:cs typeface="Arial"/>
              </a:rPr>
              <a:t>higher</a:t>
            </a:r>
            <a:r>
              <a:rPr sz="2213" spc="-12" dirty="0">
                <a:latin typeface="Arial"/>
                <a:cs typeface="Arial"/>
              </a:rPr>
              <a:t> </a:t>
            </a:r>
            <a:r>
              <a:rPr sz="2213" spc="100" dirty="0">
                <a:latin typeface="Arial"/>
                <a:cs typeface="Arial"/>
              </a:rPr>
              <a:t>the</a:t>
            </a:r>
            <a:r>
              <a:rPr sz="2213" spc="-12" dirty="0">
                <a:latin typeface="Arial"/>
                <a:cs typeface="Arial"/>
              </a:rPr>
              <a:t> </a:t>
            </a:r>
            <a:r>
              <a:rPr sz="2213" spc="67" dirty="0">
                <a:latin typeface="Arial"/>
                <a:cs typeface="Arial"/>
              </a:rPr>
              <a:t>payload</a:t>
            </a:r>
            <a:r>
              <a:rPr sz="2213" spc="-9" dirty="0">
                <a:latin typeface="Arial"/>
                <a:cs typeface="Arial"/>
              </a:rPr>
              <a:t> </a:t>
            </a:r>
            <a:r>
              <a:rPr sz="2213" dirty="0">
                <a:latin typeface="Arial"/>
                <a:cs typeface="Arial"/>
              </a:rPr>
              <a:t>mass,</a:t>
            </a:r>
            <a:r>
              <a:rPr sz="2213" spc="-12" dirty="0">
                <a:latin typeface="Arial"/>
                <a:cs typeface="Arial"/>
              </a:rPr>
              <a:t> </a:t>
            </a:r>
            <a:r>
              <a:rPr sz="2213" spc="100" dirty="0">
                <a:latin typeface="Arial"/>
                <a:cs typeface="Arial"/>
              </a:rPr>
              <a:t>the</a:t>
            </a:r>
            <a:r>
              <a:rPr sz="2213" spc="-12" dirty="0">
                <a:latin typeface="Arial"/>
                <a:cs typeface="Arial"/>
              </a:rPr>
              <a:t> </a:t>
            </a:r>
            <a:r>
              <a:rPr sz="2213" spc="91" dirty="0">
                <a:latin typeface="Arial"/>
                <a:cs typeface="Arial"/>
              </a:rPr>
              <a:t>higher</a:t>
            </a:r>
            <a:r>
              <a:rPr sz="2213" spc="-12" dirty="0">
                <a:latin typeface="Arial"/>
                <a:cs typeface="Arial"/>
              </a:rPr>
              <a:t> </a:t>
            </a:r>
            <a:r>
              <a:rPr sz="2213" spc="100" dirty="0">
                <a:latin typeface="Arial"/>
                <a:cs typeface="Arial"/>
              </a:rPr>
              <a:t>the</a:t>
            </a:r>
            <a:r>
              <a:rPr sz="2213" spc="-12" dirty="0">
                <a:latin typeface="Arial"/>
                <a:cs typeface="Arial"/>
              </a:rPr>
              <a:t> </a:t>
            </a:r>
            <a:r>
              <a:rPr sz="2213" spc="39" dirty="0">
                <a:latin typeface="Arial"/>
                <a:cs typeface="Arial"/>
              </a:rPr>
              <a:t>success </a:t>
            </a:r>
            <a:r>
              <a:rPr sz="2213" spc="49" dirty="0">
                <a:latin typeface="Arial"/>
                <a:cs typeface="Arial"/>
              </a:rPr>
              <a:t>rate.</a:t>
            </a:r>
            <a:endParaRPr sz="2213" dirty="0">
              <a:latin typeface="Arial"/>
              <a:cs typeface="Arial"/>
            </a:endParaRPr>
          </a:p>
          <a:p>
            <a:pPr marL="825962" indent="-259533">
              <a:spcBef>
                <a:spcPts val="1407"/>
              </a:spcBef>
              <a:buChar char="•"/>
              <a:tabLst>
                <a:tab pos="825962" algn="l"/>
              </a:tabLst>
            </a:pPr>
            <a:r>
              <a:rPr sz="2213" spc="69" dirty="0">
                <a:latin typeface="Arial"/>
                <a:cs typeface="Arial"/>
              </a:rPr>
              <a:t>Most</a:t>
            </a:r>
            <a:r>
              <a:rPr sz="2213" spc="-12" dirty="0">
                <a:latin typeface="Arial"/>
                <a:cs typeface="Arial"/>
              </a:rPr>
              <a:t> </a:t>
            </a:r>
            <a:r>
              <a:rPr sz="2213" spc="136" dirty="0">
                <a:latin typeface="Arial"/>
                <a:cs typeface="Arial"/>
              </a:rPr>
              <a:t>of</a:t>
            </a:r>
            <a:r>
              <a:rPr sz="2213" spc="-12" dirty="0">
                <a:latin typeface="Arial"/>
                <a:cs typeface="Arial"/>
              </a:rPr>
              <a:t> </a:t>
            </a:r>
            <a:r>
              <a:rPr sz="2213" spc="100" dirty="0">
                <a:latin typeface="Arial"/>
                <a:cs typeface="Arial"/>
              </a:rPr>
              <a:t>the</a:t>
            </a:r>
            <a:r>
              <a:rPr sz="2213" spc="-12" dirty="0">
                <a:latin typeface="Arial"/>
                <a:cs typeface="Arial"/>
              </a:rPr>
              <a:t> </a:t>
            </a:r>
            <a:r>
              <a:rPr sz="2213" spc="61" dirty="0">
                <a:latin typeface="Arial"/>
                <a:cs typeface="Arial"/>
              </a:rPr>
              <a:t>launches</a:t>
            </a:r>
            <a:r>
              <a:rPr sz="2213" spc="-12" dirty="0">
                <a:latin typeface="Arial"/>
                <a:cs typeface="Arial"/>
              </a:rPr>
              <a:t> </a:t>
            </a:r>
            <a:r>
              <a:rPr sz="2213" spc="127" dirty="0">
                <a:latin typeface="Arial"/>
                <a:cs typeface="Arial"/>
              </a:rPr>
              <a:t>with</a:t>
            </a:r>
            <a:r>
              <a:rPr sz="2213" spc="-12" dirty="0">
                <a:latin typeface="Arial"/>
                <a:cs typeface="Arial"/>
              </a:rPr>
              <a:t> </a:t>
            </a:r>
            <a:r>
              <a:rPr sz="2213" spc="67" dirty="0">
                <a:latin typeface="Arial"/>
                <a:cs typeface="Arial"/>
              </a:rPr>
              <a:t>payload</a:t>
            </a:r>
            <a:r>
              <a:rPr sz="2213" spc="-9" dirty="0">
                <a:latin typeface="Arial"/>
                <a:cs typeface="Arial"/>
              </a:rPr>
              <a:t> </a:t>
            </a:r>
            <a:r>
              <a:rPr sz="2213" dirty="0">
                <a:latin typeface="Arial"/>
                <a:cs typeface="Arial"/>
              </a:rPr>
              <a:t>mass</a:t>
            </a:r>
            <a:r>
              <a:rPr sz="2213" spc="-12" dirty="0">
                <a:latin typeface="Arial"/>
                <a:cs typeface="Arial"/>
              </a:rPr>
              <a:t> </a:t>
            </a:r>
            <a:r>
              <a:rPr sz="2213" spc="61" dirty="0">
                <a:latin typeface="Arial"/>
                <a:cs typeface="Arial"/>
              </a:rPr>
              <a:t>over</a:t>
            </a:r>
            <a:r>
              <a:rPr sz="2213" spc="-12" dirty="0">
                <a:latin typeface="Arial"/>
                <a:cs typeface="Arial"/>
              </a:rPr>
              <a:t> </a:t>
            </a:r>
            <a:r>
              <a:rPr sz="2213" spc="185" dirty="0">
                <a:latin typeface="Arial"/>
                <a:cs typeface="Arial"/>
              </a:rPr>
              <a:t>7000</a:t>
            </a:r>
            <a:r>
              <a:rPr sz="2213" spc="-12" dirty="0">
                <a:latin typeface="Arial"/>
                <a:cs typeface="Arial"/>
              </a:rPr>
              <a:t> </a:t>
            </a:r>
            <a:r>
              <a:rPr sz="2213" spc="88" dirty="0">
                <a:latin typeface="Arial"/>
                <a:cs typeface="Arial"/>
              </a:rPr>
              <a:t>kg</a:t>
            </a:r>
            <a:r>
              <a:rPr sz="2213" spc="-12" dirty="0">
                <a:latin typeface="Arial"/>
                <a:cs typeface="Arial"/>
              </a:rPr>
              <a:t> </a:t>
            </a:r>
            <a:r>
              <a:rPr sz="2213" spc="67" dirty="0">
                <a:latin typeface="Arial"/>
                <a:cs typeface="Arial"/>
              </a:rPr>
              <a:t>were</a:t>
            </a:r>
            <a:r>
              <a:rPr sz="2213" spc="-12" dirty="0">
                <a:latin typeface="Arial"/>
                <a:cs typeface="Arial"/>
              </a:rPr>
              <a:t> </a:t>
            </a:r>
            <a:r>
              <a:rPr sz="2213" spc="55" dirty="0">
                <a:latin typeface="Arial"/>
                <a:cs typeface="Arial"/>
              </a:rPr>
              <a:t>successful.</a:t>
            </a:r>
            <a:endParaRPr sz="2213" dirty="0">
              <a:latin typeface="Arial"/>
              <a:cs typeface="Arial"/>
            </a:endParaRPr>
          </a:p>
          <a:p>
            <a:pPr marL="825962" indent="-259533">
              <a:spcBef>
                <a:spcPts val="1410"/>
              </a:spcBef>
              <a:buChar char="•"/>
              <a:tabLst>
                <a:tab pos="825962" algn="l"/>
              </a:tabLst>
            </a:pPr>
            <a:r>
              <a:rPr sz="2213" spc="-58" dirty="0">
                <a:latin typeface="Arial"/>
                <a:cs typeface="Arial"/>
              </a:rPr>
              <a:t>KSC</a:t>
            </a:r>
            <a:r>
              <a:rPr sz="2213" spc="-27" dirty="0">
                <a:latin typeface="Arial"/>
                <a:cs typeface="Arial"/>
              </a:rPr>
              <a:t> </a:t>
            </a:r>
            <a:r>
              <a:rPr sz="2213" dirty="0">
                <a:latin typeface="Arial"/>
                <a:cs typeface="Arial"/>
              </a:rPr>
              <a:t>LC</a:t>
            </a:r>
            <a:r>
              <a:rPr sz="2213" spc="-27" dirty="0">
                <a:latin typeface="Arial"/>
                <a:cs typeface="Arial"/>
              </a:rPr>
              <a:t> </a:t>
            </a:r>
            <a:r>
              <a:rPr sz="2213" spc="91" dirty="0">
                <a:latin typeface="Arial"/>
                <a:cs typeface="Arial"/>
              </a:rPr>
              <a:t>39A</a:t>
            </a:r>
            <a:r>
              <a:rPr sz="2213" spc="-27" dirty="0">
                <a:latin typeface="Arial"/>
                <a:cs typeface="Arial"/>
              </a:rPr>
              <a:t> </a:t>
            </a:r>
            <a:r>
              <a:rPr sz="2213" dirty="0">
                <a:latin typeface="Arial"/>
                <a:cs typeface="Arial"/>
              </a:rPr>
              <a:t>has</a:t>
            </a:r>
            <a:r>
              <a:rPr sz="2213" spc="-27" dirty="0">
                <a:latin typeface="Arial"/>
                <a:cs typeface="Arial"/>
              </a:rPr>
              <a:t> </a:t>
            </a:r>
            <a:r>
              <a:rPr sz="2213" dirty="0">
                <a:latin typeface="Arial"/>
                <a:cs typeface="Arial"/>
              </a:rPr>
              <a:t>a</a:t>
            </a:r>
            <a:r>
              <a:rPr sz="2213" spc="-24" dirty="0">
                <a:latin typeface="Arial"/>
                <a:cs typeface="Arial"/>
              </a:rPr>
              <a:t> </a:t>
            </a:r>
            <a:r>
              <a:rPr sz="2213" dirty="0">
                <a:latin typeface="Arial"/>
                <a:cs typeface="Arial"/>
              </a:rPr>
              <a:t>100%</a:t>
            </a:r>
            <a:r>
              <a:rPr sz="2213" spc="-27" dirty="0">
                <a:latin typeface="Arial"/>
                <a:cs typeface="Arial"/>
              </a:rPr>
              <a:t> </a:t>
            </a:r>
            <a:r>
              <a:rPr sz="2213" spc="45" dirty="0">
                <a:latin typeface="Arial"/>
                <a:cs typeface="Arial"/>
              </a:rPr>
              <a:t>success</a:t>
            </a:r>
            <a:r>
              <a:rPr sz="2213" spc="-27" dirty="0">
                <a:latin typeface="Arial"/>
                <a:cs typeface="Arial"/>
              </a:rPr>
              <a:t> </a:t>
            </a:r>
            <a:r>
              <a:rPr sz="2213" spc="67" dirty="0">
                <a:latin typeface="Arial"/>
                <a:cs typeface="Arial"/>
              </a:rPr>
              <a:t>rate</a:t>
            </a:r>
            <a:r>
              <a:rPr sz="2213" spc="-27" dirty="0">
                <a:latin typeface="Arial"/>
                <a:cs typeface="Arial"/>
              </a:rPr>
              <a:t> </a:t>
            </a:r>
            <a:r>
              <a:rPr sz="2213" spc="103" dirty="0">
                <a:latin typeface="Arial"/>
                <a:cs typeface="Arial"/>
              </a:rPr>
              <a:t>for</a:t>
            </a:r>
            <a:r>
              <a:rPr sz="2213" spc="-27" dirty="0">
                <a:latin typeface="Arial"/>
                <a:cs typeface="Arial"/>
              </a:rPr>
              <a:t> </a:t>
            </a:r>
            <a:r>
              <a:rPr sz="2213" spc="67" dirty="0">
                <a:latin typeface="Arial"/>
                <a:cs typeface="Arial"/>
              </a:rPr>
              <a:t>payload</a:t>
            </a:r>
            <a:r>
              <a:rPr sz="2213" spc="-24" dirty="0">
                <a:latin typeface="Arial"/>
                <a:cs typeface="Arial"/>
              </a:rPr>
              <a:t> </a:t>
            </a:r>
            <a:r>
              <a:rPr sz="2213" dirty="0">
                <a:latin typeface="Arial"/>
                <a:cs typeface="Arial"/>
              </a:rPr>
              <a:t>mass</a:t>
            </a:r>
            <a:r>
              <a:rPr sz="2213" spc="-27" dirty="0">
                <a:latin typeface="Arial"/>
                <a:cs typeface="Arial"/>
              </a:rPr>
              <a:t> </a:t>
            </a:r>
            <a:r>
              <a:rPr sz="2213" spc="100" dirty="0">
                <a:latin typeface="Arial"/>
                <a:cs typeface="Arial"/>
              </a:rPr>
              <a:t>under</a:t>
            </a:r>
            <a:r>
              <a:rPr sz="2213" spc="-27" dirty="0">
                <a:latin typeface="Arial"/>
                <a:cs typeface="Arial"/>
              </a:rPr>
              <a:t> </a:t>
            </a:r>
            <a:r>
              <a:rPr sz="2213" spc="167" dirty="0">
                <a:latin typeface="Arial"/>
                <a:cs typeface="Arial"/>
              </a:rPr>
              <a:t>5500</a:t>
            </a:r>
            <a:r>
              <a:rPr sz="2213" spc="-27" dirty="0">
                <a:latin typeface="Arial"/>
                <a:cs typeface="Arial"/>
              </a:rPr>
              <a:t> </a:t>
            </a:r>
            <a:r>
              <a:rPr sz="2213" spc="88" dirty="0">
                <a:latin typeface="Arial"/>
                <a:cs typeface="Arial"/>
              </a:rPr>
              <a:t>kg</a:t>
            </a:r>
            <a:r>
              <a:rPr sz="2213" spc="-27" dirty="0">
                <a:latin typeface="Arial"/>
                <a:cs typeface="Arial"/>
              </a:rPr>
              <a:t> </a:t>
            </a:r>
            <a:r>
              <a:rPr sz="2213" spc="76" dirty="0">
                <a:latin typeface="Arial"/>
                <a:cs typeface="Arial"/>
              </a:rPr>
              <a:t>too</a:t>
            </a:r>
            <a:r>
              <a:rPr sz="2213" spc="76" dirty="0">
                <a:solidFill>
                  <a:srgbClr val="FFFFFF"/>
                </a:solidFill>
                <a:latin typeface="Arial"/>
                <a:cs typeface="Arial"/>
              </a:rPr>
              <a:t>.</a:t>
            </a:r>
            <a:endParaRPr sz="2213" dirty="0">
              <a:latin typeface="Arial"/>
              <a:cs typeface="Arial"/>
            </a:endParaRPr>
          </a:p>
        </p:txBody>
      </p:sp>
      <p:pic>
        <p:nvPicPr>
          <p:cNvPr id="4" name="object 4"/>
          <p:cNvPicPr/>
          <p:nvPr/>
        </p:nvPicPr>
        <p:blipFill>
          <a:blip r:embed="rId2" cstate="print"/>
          <a:stretch>
            <a:fillRect/>
          </a:stretch>
        </p:blipFill>
        <p:spPr>
          <a:xfrm>
            <a:off x="698446" y="1524182"/>
            <a:ext cx="10795106" cy="2222048"/>
          </a:xfrm>
          <a:prstGeom prst="rect">
            <a:avLst/>
          </a:prstGeom>
        </p:spPr>
      </p:pic>
      <p:sp>
        <p:nvSpPr>
          <p:cNvPr id="6" name="Title 1">
            <a:extLst>
              <a:ext uri="{FF2B5EF4-FFF2-40B4-BE49-F238E27FC236}">
                <a16:creationId xmlns:a16="http://schemas.microsoft.com/office/drawing/2014/main" id="{CDE274E0-B993-5D06-0DB2-C99A6D5A542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716722" y="1729409"/>
            <a:ext cx="2045847" cy="422954"/>
          </a:xfrm>
          <a:prstGeom prst="rect">
            <a:avLst/>
          </a:prstGeom>
        </p:spPr>
        <p:txBody>
          <a:bodyPr vert="horz" wrap="square" lIns="0" tIns="7701" rIns="0" bIns="0" rtlCol="0">
            <a:spAutoFit/>
          </a:bodyPr>
          <a:lstStyle/>
          <a:p>
            <a:pPr marL="7701">
              <a:lnSpc>
                <a:spcPct val="100000"/>
              </a:lnSpc>
              <a:spcBef>
                <a:spcPts val="61"/>
              </a:spcBef>
            </a:pPr>
            <a:r>
              <a:rPr sz="2698" b="1" spc="79" dirty="0"/>
              <a:t>Explanation:</a:t>
            </a:r>
            <a:endParaRPr sz="2698" b="1" dirty="0"/>
          </a:p>
        </p:txBody>
      </p:sp>
      <p:sp>
        <p:nvSpPr>
          <p:cNvPr id="4" name="object 4"/>
          <p:cNvSpPr txBox="1"/>
          <p:nvPr/>
        </p:nvSpPr>
        <p:spPr>
          <a:xfrm>
            <a:off x="1275483" y="2142004"/>
            <a:ext cx="4678919" cy="3787281"/>
          </a:xfrm>
          <a:prstGeom prst="rect">
            <a:avLst/>
          </a:prstGeom>
        </p:spPr>
        <p:txBody>
          <a:bodyPr vert="horz" wrap="square" lIns="0" tIns="201004" rIns="0" bIns="0" rtlCol="0">
            <a:spAutoFit/>
          </a:bodyPr>
          <a:lstStyle/>
          <a:p>
            <a:pPr marL="286873" indent="-279171">
              <a:spcBef>
                <a:spcPts val="1583"/>
              </a:spcBef>
              <a:buChar char="•"/>
              <a:tabLst>
                <a:tab pos="286873" algn="l"/>
              </a:tabLst>
            </a:pPr>
            <a:r>
              <a:rPr sz="2395" spc="94" dirty="0">
                <a:latin typeface="Arial"/>
                <a:cs typeface="Arial"/>
              </a:rPr>
              <a:t>Orbits</a:t>
            </a:r>
            <a:r>
              <a:rPr sz="2395" spc="-39" dirty="0">
                <a:latin typeface="Arial"/>
                <a:cs typeface="Arial"/>
              </a:rPr>
              <a:t> </a:t>
            </a:r>
            <a:r>
              <a:rPr sz="2395" spc="127" dirty="0">
                <a:latin typeface="Arial"/>
                <a:cs typeface="Arial"/>
              </a:rPr>
              <a:t>with</a:t>
            </a:r>
            <a:r>
              <a:rPr sz="2395" spc="-39" dirty="0">
                <a:latin typeface="Arial"/>
                <a:cs typeface="Arial"/>
              </a:rPr>
              <a:t> </a:t>
            </a:r>
            <a:r>
              <a:rPr sz="2395" dirty="0">
                <a:latin typeface="Arial"/>
                <a:cs typeface="Arial"/>
              </a:rPr>
              <a:t>100%</a:t>
            </a:r>
            <a:r>
              <a:rPr sz="2395" spc="-39" dirty="0">
                <a:latin typeface="Arial"/>
                <a:cs typeface="Arial"/>
              </a:rPr>
              <a:t> </a:t>
            </a:r>
            <a:r>
              <a:rPr sz="2395" spc="39" dirty="0">
                <a:latin typeface="Arial"/>
                <a:cs typeface="Arial"/>
              </a:rPr>
              <a:t>success</a:t>
            </a:r>
            <a:r>
              <a:rPr sz="2395" spc="-39" dirty="0">
                <a:latin typeface="Arial"/>
                <a:cs typeface="Arial"/>
              </a:rPr>
              <a:t> </a:t>
            </a:r>
            <a:r>
              <a:rPr sz="2395" spc="45" dirty="0">
                <a:latin typeface="Arial"/>
                <a:cs typeface="Arial"/>
              </a:rPr>
              <a:t>rate:</a:t>
            </a:r>
            <a:endParaRPr sz="2395" dirty="0">
              <a:latin typeface="Arial"/>
              <a:cs typeface="Arial"/>
            </a:endParaRPr>
          </a:p>
          <a:p>
            <a:pPr marL="566044" lvl="1" indent="-279171">
              <a:spcBef>
                <a:spcPts val="1528"/>
              </a:spcBef>
              <a:buChar char="-"/>
              <a:tabLst>
                <a:tab pos="566044" algn="l"/>
              </a:tabLst>
            </a:pPr>
            <a:r>
              <a:rPr sz="2395" spc="-161" dirty="0">
                <a:latin typeface="Arial"/>
                <a:cs typeface="Arial"/>
              </a:rPr>
              <a:t>ES-</a:t>
            </a:r>
            <a:r>
              <a:rPr sz="2395" spc="-118" dirty="0">
                <a:latin typeface="Arial"/>
                <a:cs typeface="Arial"/>
              </a:rPr>
              <a:t>L1,</a:t>
            </a:r>
            <a:r>
              <a:rPr sz="2395" spc="-49" dirty="0">
                <a:latin typeface="Arial"/>
                <a:cs typeface="Arial"/>
              </a:rPr>
              <a:t> </a:t>
            </a:r>
            <a:r>
              <a:rPr sz="2395" spc="-82" dirty="0">
                <a:latin typeface="Arial"/>
                <a:cs typeface="Arial"/>
              </a:rPr>
              <a:t>GEO,</a:t>
            </a:r>
            <a:r>
              <a:rPr sz="2395" spc="-85" dirty="0">
                <a:latin typeface="Arial"/>
                <a:cs typeface="Arial"/>
              </a:rPr>
              <a:t> </a:t>
            </a:r>
            <a:r>
              <a:rPr sz="2395" spc="-64" dirty="0">
                <a:latin typeface="Arial"/>
                <a:cs typeface="Arial"/>
              </a:rPr>
              <a:t>HEO,</a:t>
            </a:r>
            <a:r>
              <a:rPr sz="2395" spc="-69" dirty="0">
                <a:latin typeface="Arial"/>
                <a:cs typeface="Arial"/>
              </a:rPr>
              <a:t> </a:t>
            </a:r>
            <a:r>
              <a:rPr sz="2395" spc="-15" dirty="0">
                <a:latin typeface="Arial"/>
                <a:cs typeface="Arial"/>
              </a:rPr>
              <a:t>SSO</a:t>
            </a:r>
            <a:endParaRPr sz="2395" dirty="0">
              <a:latin typeface="Arial"/>
              <a:cs typeface="Arial"/>
            </a:endParaRPr>
          </a:p>
          <a:p>
            <a:pPr marL="286873" indent="-279171">
              <a:spcBef>
                <a:spcPts val="1525"/>
              </a:spcBef>
              <a:buChar char="•"/>
              <a:tabLst>
                <a:tab pos="286873" algn="l"/>
              </a:tabLst>
            </a:pPr>
            <a:r>
              <a:rPr sz="2395" spc="94" dirty="0">
                <a:latin typeface="Arial"/>
                <a:cs typeface="Arial"/>
              </a:rPr>
              <a:t>Orbits</a:t>
            </a:r>
            <a:r>
              <a:rPr sz="2395" spc="-15" dirty="0">
                <a:latin typeface="Arial"/>
                <a:cs typeface="Arial"/>
              </a:rPr>
              <a:t> </a:t>
            </a:r>
            <a:r>
              <a:rPr sz="2395" spc="127" dirty="0">
                <a:latin typeface="Arial"/>
                <a:cs typeface="Arial"/>
              </a:rPr>
              <a:t>with</a:t>
            </a:r>
            <a:r>
              <a:rPr sz="2395" spc="-15" dirty="0">
                <a:latin typeface="Arial"/>
                <a:cs typeface="Arial"/>
              </a:rPr>
              <a:t> </a:t>
            </a:r>
            <a:r>
              <a:rPr sz="2395" dirty="0">
                <a:latin typeface="Arial"/>
                <a:cs typeface="Arial"/>
              </a:rPr>
              <a:t>0%</a:t>
            </a:r>
            <a:r>
              <a:rPr sz="2395" spc="-15" dirty="0">
                <a:latin typeface="Arial"/>
                <a:cs typeface="Arial"/>
              </a:rPr>
              <a:t> </a:t>
            </a:r>
            <a:r>
              <a:rPr sz="2395" spc="39" dirty="0">
                <a:latin typeface="Arial"/>
                <a:cs typeface="Arial"/>
              </a:rPr>
              <a:t>success</a:t>
            </a:r>
            <a:r>
              <a:rPr sz="2395" spc="-15" dirty="0">
                <a:latin typeface="Arial"/>
                <a:cs typeface="Arial"/>
              </a:rPr>
              <a:t> </a:t>
            </a:r>
            <a:r>
              <a:rPr sz="2395" spc="45" dirty="0">
                <a:latin typeface="Arial"/>
                <a:cs typeface="Arial"/>
              </a:rPr>
              <a:t>rate:</a:t>
            </a:r>
            <a:endParaRPr sz="2395" dirty="0">
              <a:latin typeface="Arial"/>
              <a:cs typeface="Arial"/>
            </a:endParaRPr>
          </a:p>
          <a:p>
            <a:pPr marL="566044" lvl="1" indent="-279171">
              <a:spcBef>
                <a:spcPts val="1525"/>
              </a:spcBef>
              <a:buChar char="-"/>
              <a:tabLst>
                <a:tab pos="566044" algn="l"/>
              </a:tabLst>
            </a:pPr>
            <a:r>
              <a:rPr sz="2395" spc="-15" dirty="0">
                <a:latin typeface="Arial"/>
                <a:cs typeface="Arial"/>
              </a:rPr>
              <a:t>SO</a:t>
            </a:r>
            <a:endParaRPr sz="2395" dirty="0">
              <a:latin typeface="Arial"/>
              <a:cs typeface="Arial"/>
            </a:endParaRPr>
          </a:p>
          <a:p>
            <a:pPr marL="286873" marR="948413" indent="-279556">
              <a:lnSpc>
                <a:spcPct val="111300"/>
              </a:lnSpc>
              <a:spcBef>
                <a:spcPts val="1201"/>
              </a:spcBef>
              <a:buChar char="•"/>
              <a:tabLst>
                <a:tab pos="286873" algn="l"/>
              </a:tabLst>
            </a:pPr>
            <a:r>
              <a:rPr sz="2395" spc="94" dirty="0">
                <a:latin typeface="Arial"/>
                <a:cs typeface="Arial"/>
              </a:rPr>
              <a:t>Orbits</a:t>
            </a:r>
            <a:r>
              <a:rPr sz="2395" spc="-24" dirty="0">
                <a:latin typeface="Arial"/>
                <a:cs typeface="Arial"/>
              </a:rPr>
              <a:t> </a:t>
            </a:r>
            <a:r>
              <a:rPr sz="2395" spc="127" dirty="0">
                <a:latin typeface="Arial"/>
                <a:cs typeface="Arial"/>
              </a:rPr>
              <a:t>with</a:t>
            </a:r>
            <a:r>
              <a:rPr sz="2395" spc="-21" dirty="0">
                <a:latin typeface="Arial"/>
                <a:cs typeface="Arial"/>
              </a:rPr>
              <a:t> </a:t>
            </a:r>
            <a:r>
              <a:rPr sz="2395" spc="39" dirty="0">
                <a:latin typeface="Arial"/>
                <a:cs typeface="Arial"/>
              </a:rPr>
              <a:t>success</a:t>
            </a:r>
            <a:r>
              <a:rPr sz="2395" spc="-21" dirty="0">
                <a:latin typeface="Arial"/>
                <a:cs typeface="Arial"/>
              </a:rPr>
              <a:t> </a:t>
            </a:r>
            <a:r>
              <a:rPr sz="2395" spc="52" dirty="0">
                <a:latin typeface="Arial"/>
                <a:cs typeface="Arial"/>
              </a:rPr>
              <a:t>rate </a:t>
            </a:r>
            <a:r>
              <a:rPr sz="2395" spc="91" dirty="0">
                <a:latin typeface="Arial"/>
                <a:cs typeface="Arial"/>
              </a:rPr>
              <a:t>between</a:t>
            </a:r>
            <a:r>
              <a:rPr sz="2395" spc="3" dirty="0">
                <a:latin typeface="Arial"/>
                <a:cs typeface="Arial"/>
              </a:rPr>
              <a:t> </a:t>
            </a:r>
            <a:r>
              <a:rPr sz="2395" dirty="0">
                <a:latin typeface="Arial"/>
                <a:cs typeface="Arial"/>
              </a:rPr>
              <a:t>50%</a:t>
            </a:r>
            <a:r>
              <a:rPr sz="2395" spc="6" dirty="0">
                <a:latin typeface="Arial"/>
                <a:cs typeface="Arial"/>
              </a:rPr>
              <a:t> </a:t>
            </a:r>
            <a:r>
              <a:rPr sz="2395" spc="67" dirty="0">
                <a:latin typeface="Arial"/>
                <a:cs typeface="Arial"/>
              </a:rPr>
              <a:t>and</a:t>
            </a:r>
            <a:r>
              <a:rPr sz="2395" spc="3" dirty="0">
                <a:latin typeface="Arial"/>
                <a:cs typeface="Arial"/>
              </a:rPr>
              <a:t> </a:t>
            </a:r>
            <a:r>
              <a:rPr sz="2395" spc="-12" dirty="0">
                <a:latin typeface="Arial"/>
                <a:cs typeface="Arial"/>
              </a:rPr>
              <a:t>85%:</a:t>
            </a:r>
            <a:endParaRPr sz="2395" dirty="0">
              <a:latin typeface="Arial"/>
              <a:cs typeface="Arial"/>
            </a:endParaRPr>
          </a:p>
          <a:p>
            <a:pPr marL="566429" lvl="1" indent="-279556">
              <a:spcBef>
                <a:spcPts val="1525"/>
              </a:spcBef>
              <a:buChar char="-"/>
              <a:tabLst>
                <a:tab pos="566429" algn="l"/>
              </a:tabLst>
            </a:pPr>
            <a:r>
              <a:rPr sz="2395" spc="-73" dirty="0">
                <a:latin typeface="Arial"/>
                <a:cs typeface="Arial"/>
              </a:rPr>
              <a:t>GTO,</a:t>
            </a:r>
            <a:r>
              <a:rPr sz="2395" spc="-94" dirty="0">
                <a:latin typeface="Arial"/>
                <a:cs typeface="Arial"/>
              </a:rPr>
              <a:t> </a:t>
            </a:r>
            <a:r>
              <a:rPr sz="2395" spc="-64" dirty="0">
                <a:latin typeface="Arial"/>
                <a:cs typeface="Arial"/>
              </a:rPr>
              <a:t>ISS,</a:t>
            </a:r>
            <a:r>
              <a:rPr sz="2395" spc="-97" dirty="0">
                <a:latin typeface="Arial"/>
                <a:cs typeface="Arial"/>
              </a:rPr>
              <a:t> </a:t>
            </a:r>
            <a:r>
              <a:rPr sz="2395" spc="-82" dirty="0">
                <a:latin typeface="Arial"/>
                <a:cs typeface="Arial"/>
              </a:rPr>
              <a:t>LEO,</a:t>
            </a:r>
            <a:r>
              <a:rPr sz="2395" spc="-85" dirty="0">
                <a:latin typeface="Arial"/>
                <a:cs typeface="Arial"/>
              </a:rPr>
              <a:t> </a:t>
            </a:r>
            <a:r>
              <a:rPr sz="2395" spc="-58" dirty="0">
                <a:latin typeface="Arial"/>
                <a:cs typeface="Arial"/>
              </a:rPr>
              <a:t>MEO,</a:t>
            </a:r>
            <a:r>
              <a:rPr sz="2395" spc="-94" dirty="0">
                <a:latin typeface="Arial"/>
                <a:cs typeface="Arial"/>
              </a:rPr>
              <a:t> </a:t>
            </a:r>
            <a:r>
              <a:rPr sz="2395" spc="-15" dirty="0">
                <a:latin typeface="Arial"/>
                <a:cs typeface="Arial"/>
              </a:rPr>
              <a:t>PO</a:t>
            </a:r>
            <a:endParaRPr sz="2395" dirty="0">
              <a:latin typeface="Arial"/>
              <a:cs typeface="Arial"/>
            </a:endParaRPr>
          </a:p>
        </p:txBody>
      </p:sp>
      <p:pic>
        <p:nvPicPr>
          <p:cNvPr id="5" name="object 5"/>
          <p:cNvPicPr/>
          <p:nvPr/>
        </p:nvPicPr>
        <p:blipFill>
          <a:blip r:embed="rId2" cstate="print"/>
          <a:stretch>
            <a:fillRect/>
          </a:stretch>
        </p:blipFill>
        <p:spPr>
          <a:xfrm>
            <a:off x="6665162" y="1523893"/>
            <a:ext cx="4762138" cy="4568600"/>
          </a:xfrm>
          <a:prstGeom prst="rect">
            <a:avLst/>
          </a:prstGeom>
        </p:spPr>
      </p:pic>
      <p:sp>
        <p:nvSpPr>
          <p:cNvPr id="6" name="Title 1">
            <a:extLst>
              <a:ext uri="{FF2B5EF4-FFF2-40B4-BE49-F238E27FC236}">
                <a16:creationId xmlns:a16="http://schemas.microsoft.com/office/drawing/2014/main" id="{32D3551A-F5A2-AD52-44A8-5A04FDD97ED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716575" y="4038190"/>
            <a:ext cx="10739066" cy="1992185"/>
          </a:xfrm>
          <a:prstGeom prst="rect">
            <a:avLst/>
          </a:prstGeom>
        </p:spPr>
        <p:txBody>
          <a:bodyPr vert="horz" wrap="square" lIns="0" tIns="226033" rIns="0" bIns="0" rtlCol="0">
            <a:spAutoFit/>
          </a:bodyPr>
          <a:lstStyle/>
          <a:p>
            <a:pPr marL="7701">
              <a:spcBef>
                <a:spcPts val="1780"/>
              </a:spcBef>
            </a:pPr>
            <a:r>
              <a:rPr sz="2698" spc="79" dirty="0">
                <a:latin typeface="Arial"/>
                <a:cs typeface="Arial"/>
              </a:rPr>
              <a:t>Explanation:</a:t>
            </a:r>
            <a:endParaRPr sz="2698" dirty="0">
              <a:latin typeface="Arial"/>
              <a:cs typeface="Arial"/>
            </a:endParaRPr>
          </a:p>
          <a:p>
            <a:pPr marL="845601" marR="3081" indent="-279556">
              <a:lnSpc>
                <a:spcPct val="111300"/>
              </a:lnSpc>
              <a:spcBef>
                <a:spcPts val="1210"/>
              </a:spcBef>
              <a:buChar char="•"/>
              <a:tabLst>
                <a:tab pos="845601" algn="l"/>
              </a:tabLst>
            </a:pPr>
            <a:r>
              <a:rPr sz="2395" spc="39" dirty="0">
                <a:latin typeface="Arial"/>
                <a:cs typeface="Arial"/>
              </a:rPr>
              <a:t>In</a:t>
            </a:r>
            <a:r>
              <a:rPr sz="2395" spc="-33" dirty="0">
                <a:latin typeface="Arial"/>
                <a:cs typeface="Arial"/>
              </a:rPr>
              <a:t> </a:t>
            </a:r>
            <a:r>
              <a:rPr sz="2395" spc="100" dirty="0">
                <a:latin typeface="Arial"/>
                <a:cs typeface="Arial"/>
              </a:rPr>
              <a:t>the</a:t>
            </a:r>
            <a:r>
              <a:rPr sz="2395" spc="-30" dirty="0">
                <a:latin typeface="Arial"/>
                <a:cs typeface="Arial"/>
              </a:rPr>
              <a:t> </a:t>
            </a:r>
            <a:r>
              <a:rPr sz="2395" spc="-58" dirty="0">
                <a:latin typeface="Arial"/>
                <a:cs typeface="Arial"/>
              </a:rPr>
              <a:t>LEO</a:t>
            </a:r>
            <a:r>
              <a:rPr sz="2395" spc="-30" dirty="0">
                <a:latin typeface="Arial"/>
                <a:cs typeface="Arial"/>
              </a:rPr>
              <a:t> </a:t>
            </a:r>
            <a:r>
              <a:rPr sz="2395" spc="130" dirty="0">
                <a:latin typeface="Arial"/>
                <a:cs typeface="Arial"/>
              </a:rPr>
              <a:t>orbit</a:t>
            </a:r>
            <a:r>
              <a:rPr sz="2395" spc="-33" dirty="0">
                <a:latin typeface="Arial"/>
                <a:cs typeface="Arial"/>
              </a:rPr>
              <a:t> </a:t>
            </a:r>
            <a:r>
              <a:rPr sz="2395" spc="100" dirty="0">
                <a:latin typeface="Arial"/>
                <a:cs typeface="Arial"/>
              </a:rPr>
              <a:t>the</a:t>
            </a:r>
            <a:r>
              <a:rPr sz="2395" spc="-30" dirty="0">
                <a:latin typeface="Arial"/>
                <a:cs typeface="Arial"/>
              </a:rPr>
              <a:t> </a:t>
            </a:r>
            <a:r>
              <a:rPr sz="2395" spc="36" dirty="0">
                <a:latin typeface="Arial"/>
                <a:cs typeface="Arial"/>
              </a:rPr>
              <a:t>Success</a:t>
            </a:r>
            <a:r>
              <a:rPr sz="2395" spc="-30" dirty="0">
                <a:latin typeface="Arial"/>
                <a:cs typeface="Arial"/>
              </a:rPr>
              <a:t> </a:t>
            </a:r>
            <a:r>
              <a:rPr sz="2395" spc="45" dirty="0">
                <a:latin typeface="Arial"/>
                <a:cs typeface="Arial"/>
              </a:rPr>
              <a:t>appears</a:t>
            </a:r>
            <a:r>
              <a:rPr sz="2395" spc="-30" dirty="0">
                <a:latin typeface="Arial"/>
                <a:cs typeface="Arial"/>
              </a:rPr>
              <a:t> </a:t>
            </a:r>
            <a:r>
              <a:rPr sz="2395" spc="73" dirty="0">
                <a:latin typeface="Arial"/>
                <a:cs typeface="Arial"/>
              </a:rPr>
              <a:t>related</a:t>
            </a:r>
            <a:r>
              <a:rPr sz="2395" spc="-33" dirty="0">
                <a:latin typeface="Arial"/>
                <a:cs typeface="Arial"/>
              </a:rPr>
              <a:t> </a:t>
            </a:r>
            <a:r>
              <a:rPr sz="2395" spc="149" dirty="0">
                <a:latin typeface="Arial"/>
                <a:cs typeface="Arial"/>
              </a:rPr>
              <a:t>to</a:t>
            </a:r>
            <a:r>
              <a:rPr sz="2395" spc="-30" dirty="0">
                <a:latin typeface="Arial"/>
                <a:cs typeface="Arial"/>
              </a:rPr>
              <a:t> </a:t>
            </a:r>
            <a:r>
              <a:rPr sz="2395" spc="100" dirty="0">
                <a:latin typeface="Arial"/>
                <a:cs typeface="Arial"/>
              </a:rPr>
              <a:t>the</a:t>
            </a:r>
            <a:r>
              <a:rPr sz="2395" spc="-30" dirty="0">
                <a:latin typeface="Arial"/>
                <a:cs typeface="Arial"/>
              </a:rPr>
              <a:t> </a:t>
            </a:r>
            <a:r>
              <a:rPr sz="2395" spc="106" dirty="0">
                <a:latin typeface="Arial"/>
                <a:cs typeface="Arial"/>
              </a:rPr>
              <a:t>number</a:t>
            </a:r>
            <a:r>
              <a:rPr sz="2395" spc="-33" dirty="0">
                <a:latin typeface="Arial"/>
                <a:cs typeface="Arial"/>
              </a:rPr>
              <a:t> </a:t>
            </a:r>
            <a:r>
              <a:rPr sz="2395" spc="127" dirty="0">
                <a:latin typeface="Arial"/>
                <a:cs typeface="Arial"/>
              </a:rPr>
              <a:t>of</a:t>
            </a:r>
            <a:r>
              <a:rPr sz="2395" spc="-30" dirty="0">
                <a:latin typeface="Arial"/>
                <a:cs typeface="Arial"/>
              </a:rPr>
              <a:t> </a:t>
            </a:r>
            <a:r>
              <a:rPr sz="2395" spc="79" dirty="0">
                <a:latin typeface="Arial"/>
                <a:cs typeface="Arial"/>
              </a:rPr>
              <a:t>flights; </a:t>
            </a:r>
            <a:r>
              <a:rPr sz="2395" spc="106" dirty="0">
                <a:latin typeface="Arial"/>
                <a:cs typeface="Arial"/>
              </a:rPr>
              <a:t>on</a:t>
            </a:r>
            <a:r>
              <a:rPr sz="2395" spc="-12" dirty="0">
                <a:latin typeface="Arial"/>
                <a:cs typeface="Arial"/>
              </a:rPr>
              <a:t> </a:t>
            </a:r>
            <a:r>
              <a:rPr sz="2395" spc="100" dirty="0">
                <a:latin typeface="Arial"/>
                <a:cs typeface="Arial"/>
              </a:rPr>
              <a:t>the</a:t>
            </a:r>
            <a:r>
              <a:rPr sz="2395" spc="-9" dirty="0">
                <a:latin typeface="Arial"/>
                <a:cs typeface="Arial"/>
              </a:rPr>
              <a:t> </a:t>
            </a:r>
            <a:r>
              <a:rPr sz="2395" spc="97" dirty="0">
                <a:latin typeface="Arial"/>
                <a:cs typeface="Arial"/>
              </a:rPr>
              <a:t>other</a:t>
            </a:r>
            <a:r>
              <a:rPr sz="2395" spc="-9" dirty="0">
                <a:latin typeface="Arial"/>
                <a:cs typeface="Arial"/>
              </a:rPr>
              <a:t> </a:t>
            </a:r>
            <a:r>
              <a:rPr sz="2395" spc="58" dirty="0">
                <a:latin typeface="Arial"/>
                <a:cs typeface="Arial"/>
              </a:rPr>
              <a:t>hand,</a:t>
            </a:r>
            <a:r>
              <a:rPr sz="2395" spc="-9" dirty="0">
                <a:latin typeface="Arial"/>
                <a:cs typeface="Arial"/>
              </a:rPr>
              <a:t> </a:t>
            </a:r>
            <a:r>
              <a:rPr sz="2395" spc="79" dirty="0">
                <a:latin typeface="Arial"/>
                <a:cs typeface="Arial"/>
              </a:rPr>
              <a:t>there</a:t>
            </a:r>
            <a:r>
              <a:rPr sz="2395" spc="-9" dirty="0">
                <a:latin typeface="Arial"/>
                <a:cs typeface="Arial"/>
              </a:rPr>
              <a:t> </a:t>
            </a:r>
            <a:r>
              <a:rPr sz="2395" dirty="0">
                <a:latin typeface="Arial"/>
                <a:cs typeface="Arial"/>
              </a:rPr>
              <a:t>seems</a:t>
            </a:r>
            <a:r>
              <a:rPr sz="2395" spc="-9" dirty="0">
                <a:latin typeface="Arial"/>
                <a:cs typeface="Arial"/>
              </a:rPr>
              <a:t> </a:t>
            </a:r>
            <a:r>
              <a:rPr sz="2395" spc="149" dirty="0">
                <a:latin typeface="Arial"/>
                <a:cs typeface="Arial"/>
              </a:rPr>
              <a:t>to</a:t>
            </a:r>
            <a:r>
              <a:rPr sz="2395" spc="-12" dirty="0">
                <a:latin typeface="Arial"/>
                <a:cs typeface="Arial"/>
              </a:rPr>
              <a:t> </a:t>
            </a:r>
            <a:r>
              <a:rPr sz="2395" spc="91" dirty="0">
                <a:latin typeface="Arial"/>
                <a:cs typeface="Arial"/>
              </a:rPr>
              <a:t>be</a:t>
            </a:r>
            <a:r>
              <a:rPr sz="2395" spc="-9" dirty="0">
                <a:latin typeface="Arial"/>
                <a:cs typeface="Arial"/>
              </a:rPr>
              <a:t> </a:t>
            </a:r>
            <a:r>
              <a:rPr sz="2395" spc="106" dirty="0">
                <a:latin typeface="Arial"/>
                <a:cs typeface="Arial"/>
              </a:rPr>
              <a:t>no</a:t>
            </a:r>
            <a:r>
              <a:rPr sz="2395" spc="-9" dirty="0">
                <a:latin typeface="Arial"/>
                <a:cs typeface="Arial"/>
              </a:rPr>
              <a:t> </a:t>
            </a:r>
            <a:r>
              <a:rPr sz="2395" spc="69" dirty="0">
                <a:latin typeface="Arial"/>
                <a:cs typeface="Arial"/>
              </a:rPr>
              <a:t>relationship</a:t>
            </a:r>
            <a:r>
              <a:rPr sz="2395" spc="-9" dirty="0">
                <a:latin typeface="Arial"/>
                <a:cs typeface="Arial"/>
              </a:rPr>
              <a:t> </a:t>
            </a:r>
            <a:r>
              <a:rPr sz="2395" spc="91" dirty="0">
                <a:latin typeface="Arial"/>
                <a:cs typeface="Arial"/>
              </a:rPr>
              <a:t>between</a:t>
            </a:r>
            <a:r>
              <a:rPr sz="2395" spc="-9" dirty="0">
                <a:latin typeface="Arial"/>
                <a:cs typeface="Arial"/>
              </a:rPr>
              <a:t> </a:t>
            </a:r>
            <a:r>
              <a:rPr sz="2395" spc="115" dirty="0">
                <a:latin typeface="Arial"/>
                <a:cs typeface="Arial"/>
              </a:rPr>
              <a:t>flight </a:t>
            </a:r>
            <a:r>
              <a:rPr sz="2395" spc="106" dirty="0">
                <a:latin typeface="Arial"/>
                <a:cs typeface="Arial"/>
              </a:rPr>
              <a:t>number</a:t>
            </a:r>
            <a:r>
              <a:rPr sz="2395" spc="-52" dirty="0">
                <a:latin typeface="Arial"/>
                <a:cs typeface="Arial"/>
              </a:rPr>
              <a:t> </a:t>
            </a:r>
            <a:r>
              <a:rPr sz="2395" spc="100" dirty="0">
                <a:latin typeface="Arial"/>
                <a:cs typeface="Arial"/>
              </a:rPr>
              <a:t>when</a:t>
            </a:r>
            <a:r>
              <a:rPr sz="2395" spc="-49" dirty="0">
                <a:latin typeface="Arial"/>
                <a:cs typeface="Arial"/>
              </a:rPr>
              <a:t> </a:t>
            </a:r>
            <a:r>
              <a:rPr sz="2395" spc="82" dirty="0">
                <a:latin typeface="Arial"/>
                <a:cs typeface="Arial"/>
              </a:rPr>
              <a:t>in</a:t>
            </a:r>
            <a:r>
              <a:rPr sz="2395" spc="-49" dirty="0">
                <a:latin typeface="Arial"/>
                <a:cs typeface="Arial"/>
              </a:rPr>
              <a:t> </a:t>
            </a:r>
            <a:r>
              <a:rPr sz="2395" spc="-39" dirty="0">
                <a:latin typeface="Arial"/>
                <a:cs typeface="Arial"/>
              </a:rPr>
              <a:t>GTO</a:t>
            </a:r>
            <a:r>
              <a:rPr sz="2395" spc="-52" dirty="0">
                <a:latin typeface="Arial"/>
                <a:cs typeface="Arial"/>
              </a:rPr>
              <a:t> </a:t>
            </a:r>
            <a:r>
              <a:rPr sz="2395" spc="100" dirty="0">
                <a:latin typeface="Arial"/>
                <a:cs typeface="Arial"/>
              </a:rPr>
              <a:t>orbit.</a:t>
            </a:r>
            <a:endParaRPr sz="2395" dirty="0">
              <a:latin typeface="Arial"/>
              <a:cs typeface="Arial"/>
            </a:endParaRPr>
          </a:p>
        </p:txBody>
      </p:sp>
      <p:pic>
        <p:nvPicPr>
          <p:cNvPr id="4" name="object 4"/>
          <p:cNvPicPr/>
          <p:nvPr/>
        </p:nvPicPr>
        <p:blipFill>
          <a:blip r:embed="rId2" cstate="print"/>
          <a:stretch>
            <a:fillRect/>
          </a:stretch>
        </p:blipFill>
        <p:spPr>
          <a:xfrm>
            <a:off x="698879" y="1523893"/>
            <a:ext cx="10794242" cy="2222343"/>
          </a:xfrm>
          <a:prstGeom prst="rect">
            <a:avLst/>
          </a:prstGeom>
        </p:spPr>
      </p:pic>
      <p:sp>
        <p:nvSpPr>
          <p:cNvPr id="5" name="Title 1">
            <a:extLst>
              <a:ext uri="{FF2B5EF4-FFF2-40B4-BE49-F238E27FC236}">
                <a16:creationId xmlns:a16="http://schemas.microsoft.com/office/drawing/2014/main" id="{FA6C3030-309F-1FF2-97DD-F25472C7EA5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684462" y="3884094"/>
            <a:ext cx="10686697" cy="1583098"/>
          </a:xfrm>
          <a:prstGeom prst="rect">
            <a:avLst/>
          </a:prstGeom>
        </p:spPr>
        <p:txBody>
          <a:bodyPr vert="horz" wrap="square" lIns="0" tIns="226033" rIns="0" bIns="0" rtlCol="0">
            <a:spAutoFit/>
          </a:bodyPr>
          <a:lstStyle/>
          <a:p>
            <a:pPr marL="7701">
              <a:spcBef>
                <a:spcPts val="1780"/>
              </a:spcBef>
            </a:pPr>
            <a:r>
              <a:rPr sz="2698" spc="79" dirty="0">
                <a:latin typeface="Arial"/>
                <a:cs typeface="Arial"/>
              </a:rPr>
              <a:t>Explanation:</a:t>
            </a:r>
            <a:endParaRPr sz="2698" dirty="0">
              <a:latin typeface="Arial"/>
              <a:cs typeface="Arial"/>
            </a:endParaRPr>
          </a:p>
          <a:p>
            <a:pPr marL="845601" marR="3081" indent="-279556">
              <a:lnSpc>
                <a:spcPct val="111300"/>
              </a:lnSpc>
              <a:spcBef>
                <a:spcPts val="1210"/>
              </a:spcBef>
              <a:buChar char="•"/>
              <a:tabLst>
                <a:tab pos="845601" algn="l"/>
              </a:tabLst>
            </a:pPr>
            <a:r>
              <a:rPr sz="2395" dirty="0">
                <a:latin typeface="Arial"/>
                <a:cs typeface="Arial"/>
              </a:rPr>
              <a:t>Heavy</a:t>
            </a:r>
            <a:r>
              <a:rPr sz="2395" spc="-18" dirty="0">
                <a:latin typeface="Arial"/>
                <a:cs typeface="Arial"/>
              </a:rPr>
              <a:t> </a:t>
            </a:r>
            <a:r>
              <a:rPr sz="2395" spc="52" dirty="0">
                <a:latin typeface="Arial"/>
                <a:cs typeface="Arial"/>
              </a:rPr>
              <a:t>payloads</a:t>
            </a:r>
            <a:r>
              <a:rPr sz="2395" spc="-15" dirty="0">
                <a:latin typeface="Arial"/>
                <a:cs typeface="Arial"/>
              </a:rPr>
              <a:t> </a:t>
            </a:r>
            <a:r>
              <a:rPr sz="2395" dirty="0">
                <a:latin typeface="Arial"/>
                <a:cs typeface="Arial"/>
              </a:rPr>
              <a:t>have</a:t>
            </a:r>
            <a:r>
              <a:rPr sz="2395" spc="-18" dirty="0">
                <a:latin typeface="Arial"/>
                <a:cs typeface="Arial"/>
              </a:rPr>
              <a:t> </a:t>
            </a:r>
            <a:r>
              <a:rPr sz="2395" dirty="0">
                <a:latin typeface="Arial"/>
                <a:cs typeface="Arial"/>
              </a:rPr>
              <a:t>a</a:t>
            </a:r>
            <a:r>
              <a:rPr sz="2395" spc="-15" dirty="0">
                <a:latin typeface="Arial"/>
                <a:cs typeface="Arial"/>
              </a:rPr>
              <a:t> </a:t>
            </a:r>
            <a:r>
              <a:rPr sz="2395" spc="64" dirty="0">
                <a:latin typeface="Arial"/>
                <a:cs typeface="Arial"/>
              </a:rPr>
              <a:t>negative</a:t>
            </a:r>
            <a:r>
              <a:rPr sz="2395" spc="-15" dirty="0">
                <a:latin typeface="Arial"/>
                <a:cs typeface="Arial"/>
              </a:rPr>
              <a:t> </a:t>
            </a:r>
            <a:r>
              <a:rPr sz="2395" spc="85" dirty="0">
                <a:latin typeface="Arial"/>
                <a:cs typeface="Arial"/>
              </a:rPr>
              <a:t>influence</a:t>
            </a:r>
            <a:r>
              <a:rPr sz="2395" spc="-18" dirty="0">
                <a:latin typeface="Arial"/>
                <a:cs typeface="Arial"/>
              </a:rPr>
              <a:t> </a:t>
            </a:r>
            <a:r>
              <a:rPr sz="2395" spc="106" dirty="0">
                <a:latin typeface="Arial"/>
                <a:cs typeface="Arial"/>
              </a:rPr>
              <a:t>on</a:t>
            </a:r>
            <a:r>
              <a:rPr sz="2395" spc="-15" dirty="0">
                <a:latin typeface="Arial"/>
                <a:cs typeface="Arial"/>
              </a:rPr>
              <a:t> </a:t>
            </a:r>
            <a:r>
              <a:rPr sz="2395" spc="-39" dirty="0">
                <a:latin typeface="Arial"/>
                <a:cs typeface="Arial"/>
              </a:rPr>
              <a:t>GTO</a:t>
            </a:r>
            <a:r>
              <a:rPr sz="2395" spc="-15" dirty="0">
                <a:latin typeface="Arial"/>
                <a:cs typeface="Arial"/>
              </a:rPr>
              <a:t> </a:t>
            </a:r>
            <a:r>
              <a:rPr sz="2395" spc="97" dirty="0">
                <a:latin typeface="Arial"/>
                <a:cs typeface="Arial"/>
              </a:rPr>
              <a:t>orbits</a:t>
            </a:r>
            <a:r>
              <a:rPr sz="2395" spc="-18" dirty="0">
                <a:latin typeface="Arial"/>
                <a:cs typeface="Arial"/>
              </a:rPr>
              <a:t> </a:t>
            </a:r>
            <a:r>
              <a:rPr sz="2395" spc="67" dirty="0">
                <a:latin typeface="Arial"/>
                <a:cs typeface="Arial"/>
              </a:rPr>
              <a:t>and</a:t>
            </a:r>
            <a:r>
              <a:rPr sz="2395" spc="-15" dirty="0">
                <a:latin typeface="Arial"/>
                <a:cs typeface="Arial"/>
              </a:rPr>
              <a:t> </a:t>
            </a:r>
            <a:r>
              <a:rPr sz="2395" spc="67" dirty="0">
                <a:latin typeface="Arial"/>
                <a:cs typeface="Arial"/>
              </a:rPr>
              <a:t>positive </a:t>
            </a:r>
            <a:r>
              <a:rPr sz="2395" spc="106" dirty="0">
                <a:latin typeface="Arial"/>
                <a:cs typeface="Arial"/>
              </a:rPr>
              <a:t>on</a:t>
            </a:r>
            <a:r>
              <a:rPr sz="2395" spc="-73" dirty="0">
                <a:latin typeface="Arial"/>
                <a:cs typeface="Arial"/>
              </a:rPr>
              <a:t> </a:t>
            </a:r>
            <a:r>
              <a:rPr sz="2395" spc="-39" dirty="0">
                <a:latin typeface="Arial"/>
                <a:cs typeface="Arial"/>
              </a:rPr>
              <a:t>GTO</a:t>
            </a:r>
            <a:r>
              <a:rPr sz="2395" spc="-73" dirty="0">
                <a:latin typeface="Arial"/>
                <a:cs typeface="Arial"/>
              </a:rPr>
              <a:t> </a:t>
            </a:r>
            <a:r>
              <a:rPr sz="2395" spc="67" dirty="0">
                <a:latin typeface="Arial"/>
                <a:cs typeface="Arial"/>
              </a:rPr>
              <a:t>and</a:t>
            </a:r>
            <a:r>
              <a:rPr sz="2395" spc="-73" dirty="0">
                <a:latin typeface="Arial"/>
                <a:cs typeface="Arial"/>
              </a:rPr>
              <a:t> </a:t>
            </a:r>
            <a:r>
              <a:rPr sz="2395" dirty="0">
                <a:latin typeface="Arial"/>
                <a:cs typeface="Arial"/>
              </a:rPr>
              <a:t>Polar</a:t>
            </a:r>
            <a:r>
              <a:rPr sz="2395" spc="-69" dirty="0">
                <a:latin typeface="Arial"/>
                <a:cs typeface="Arial"/>
              </a:rPr>
              <a:t> </a:t>
            </a:r>
            <a:r>
              <a:rPr sz="2395" spc="-58" dirty="0">
                <a:latin typeface="Arial"/>
                <a:cs typeface="Arial"/>
              </a:rPr>
              <a:t>LEO</a:t>
            </a:r>
            <a:r>
              <a:rPr sz="2395" spc="-73" dirty="0">
                <a:latin typeface="Arial"/>
                <a:cs typeface="Arial"/>
              </a:rPr>
              <a:t> </a:t>
            </a:r>
            <a:r>
              <a:rPr sz="2395" spc="-39" dirty="0">
                <a:latin typeface="Arial"/>
                <a:cs typeface="Arial"/>
              </a:rPr>
              <a:t>(ISS)</a:t>
            </a:r>
            <a:r>
              <a:rPr sz="2395" spc="-73" dirty="0">
                <a:latin typeface="Arial"/>
                <a:cs typeface="Arial"/>
              </a:rPr>
              <a:t> </a:t>
            </a:r>
            <a:r>
              <a:rPr sz="2395" spc="76" dirty="0">
                <a:latin typeface="Arial"/>
                <a:cs typeface="Arial"/>
              </a:rPr>
              <a:t>orbits.</a:t>
            </a:r>
            <a:endParaRPr sz="2395" dirty="0">
              <a:latin typeface="Arial"/>
              <a:cs typeface="Arial"/>
            </a:endParaRPr>
          </a:p>
        </p:txBody>
      </p:sp>
      <p:pic>
        <p:nvPicPr>
          <p:cNvPr id="4" name="object 4"/>
          <p:cNvPicPr/>
          <p:nvPr/>
        </p:nvPicPr>
        <p:blipFill>
          <a:blip r:embed="rId2" cstate="print"/>
          <a:stretch>
            <a:fillRect/>
          </a:stretch>
        </p:blipFill>
        <p:spPr>
          <a:xfrm>
            <a:off x="698879" y="1523893"/>
            <a:ext cx="10794242" cy="2222343"/>
          </a:xfrm>
          <a:prstGeom prst="rect">
            <a:avLst/>
          </a:prstGeom>
        </p:spPr>
      </p:pic>
      <p:sp>
        <p:nvSpPr>
          <p:cNvPr id="5" name="Title 1">
            <a:extLst>
              <a:ext uri="{FF2B5EF4-FFF2-40B4-BE49-F238E27FC236}">
                <a16:creationId xmlns:a16="http://schemas.microsoft.com/office/drawing/2014/main" id="{A45232F0-8CAD-DE19-346D-7D994EB01BC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910502" y="1227550"/>
            <a:ext cx="2045847" cy="422954"/>
          </a:xfrm>
          <a:prstGeom prst="rect">
            <a:avLst/>
          </a:prstGeom>
        </p:spPr>
        <p:txBody>
          <a:bodyPr vert="horz" wrap="square" lIns="0" tIns="7701" rIns="0" bIns="0" rtlCol="0">
            <a:spAutoFit/>
          </a:bodyPr>
          <a:lstStyle/>
          <a:p>
            <a:pPr marL="7701">
              <a:lnSpc>
                <a:spcPct val="100000"/>
              </a:lnSpc>
              <a:spcBef>
                <a:spcPts val="61"/>
              </a:spcBef>
            </a:pPr>
            <a:r>
              <a:rPr sz="2698" b="1" spc="79" dirty="0"/>
              <a:t>Explanation:</a:t>
            </a:r>
            <a:endParaRPr sz="2698" b="1" dirty="0"/>
          </a:p>
        </p:txBody>
      </p:sp>
      <p:sp>
        <p:nvSpPr>
          <p:cNvPr id="4" name="object 4"/>
          <p:cNvSpPr txBox="1"/>
          <p:nvPr/>
        </p:nvSpPr>
        <p:spPr>
          <a:xfrm>
            <a:off x="855329" y="2034860"/>
            <a:ext cx="4097751" cy="2338282"/>
          </a:xfrm>
          <a:prstGeom prst="rect">
            <a:avLst/>
          </a:prstGeom>
        </p:spPr>
        <p:txBody>
          <a:bodyPr vert="horz" wrap="square" lIns="0" tIns="7316" rIns="0" bIns="0" rtlCol="0">
            <a:spAutoFit/>
          </a:bodyPr>
          <a:lstStyle/>
          <a:p>
            <a:pPr marL="286873" marR="418180" indent="-279556">
              <a:lnSpc>
                <a:spcPct val="111300"/>
              </a:lnSpc>
              <a:spcBef>
                <a:spcPts val="58"/>
              </a:spcBef>
              <a:buChar char="•"/>
              <a:tabLst>
                <a:tab pos="286873" algn="l"/>
              </a:tabLst>
            </a:pPr>
            <a:r>
              <a:rPr sz="2395" dirty="0">
                <a:latin typeface="Arial"/>
                <a:cs typeface="Arial"/>
              </a:rPr>
              <a:t>The</a:t>
            </a:r>
            <a:r>
              <a:rPr sz="2395" spc="-24" dirty="0">
                <a:latin typeface="Arial"/>
                <a:cs typeface="Arial"/>
              </a:rPr>
              <a:t> </a:t>
            </a:r>
            <a:r>
              <a:rPr sz="2395" spc="39" dirty="0">
                <a:latin typeface="Arial"/>
                <a:cs typeface="Arial"/>
              </a:rPr>
              <a:t>success</a:t>
            </a:r>
            <a:r>
              <a:rPr sz="2395" spc="-24" dirty="0">
                <a:latin typeface="Arial"/>
                <a:cs typeface="Arial"/>
              </a:rPr>
              <a:t> </a:t>
            </a:r>
            <a:r>
              <a:rPr sz="2395" spc="52" dirty="0">
                <a:latin typeface="Arial"/>
                <a:cs typeface="Arial"/>
              </a:rPr>
              <a:t>rate </a:t>
            </a:r>
            <a:r>
              <a:rPr sz="2395" spc="67" dirty="0">
                <a:latin typeface="Arial"/>
                <a:cs typeface="Arial"/>
              </a:rPr>
              <a:t>since</a:t>
            </a:r>
            <a:r>
              <a:rPr sz="2395" spc="-42" dirty="0">
                <a:latin typeface="Arial"/>
                <a:cs typeface="Arial"/>
              </a:rPr>
              <a:t> </a:t>
            </a:r>
            <a:r>
              <a:rPr sz="2395" dirty="0">
                <a:latin typeface="Arial"/>
                <a:cs typeface="Arial"/>
              </a:rPr>
              <a:t>2013</a:t>
            </a:r>
            <a:r>
              <a:rPr sz="2395" spc="-42" dirty="0">
                <a:latin typeface="Arial"/>
                <a:cs typeface="Arial"/>
              </a:rPr>
              <a:t> </a:t>
            </a:r>
            <a:r>
              <a:rPr sz="2395" spc="76" dirty="0">
                <a:latin typeface="Arial"/>
                <a:cs typeface="Arial"/>
              </a:rPr>
              <a:t>kept</a:t>
            </a:r>
            <a:endParaRPr sz="2395" dirty="0">
              <a:latin typeface="Arial"/>
              <a:cs typeface="Arial"/>
            </a:endParaRPr>
          </a:p>
          <a:p>
            <a:pPr marL="286873">
              <a:spcBef>
                <a:spcPts val="324"/>
              </a:spcBef>
            </a:pPr>
            <a:r>
              <a:rPr sz="2395" spc="64" dirty="0">
                <a:latin typeface="Arial"/>
                <a:cs typeface="Arial"/>
              </a:rPr>
              <a:t>increasing</a:t>
            </a:r>
            <a:r>
              <a:rPr sz="2395" spc="-21" dirty="0">
                <a:latin typeface="Arial"/>
                <a:cs typeface="Arial"/>
              </a:rPr>
              <a:t> </a:t>
            </a:r>
            <a:r>
              <a:rPr sz="2395" spc="106" dirty="0">
                <a:latin typeface="Arial"/>
                <a:cs typeface="Arial"/>
              </a:rPr>
              <a:t>till</a:t>
            </a:r>
            <a:r>
              <a:rPr sz="2395" spc="-21" dirty="0">
                <a:latin typeface="Arial"/>
                <a:cs typeface="Arial"/>
              </a:rPr>
              <a:t> </a:t>
            </a:r>
            <a:r>
              <a:rPr sz="2395" spc="73" dirty="0">
                <a:latin typeface="Arial"/>
                <a:cs typeface="Arial"/>
              </a:rPr>
              <a:t>20</a:t>
            </a:r>
            <a:r>
              <a:rPr lang="en-US" sz="2395" spc="73" dirty="0">
                <a:latin typeface="Arial"/>
                <a:cs typeface="Arial"/>
              </a:rPr>
              <a:t>19 where it decrease. Then jumped back up in 2020 and started to decline again</a:t>
            </a:r>
            <a:endParaRPr sz="2395" dirty="0">
              <a:latin typeface="Arial"/>
              <a:cs typeface="Arial"/>
            </a:endParaRPr>
          </a:p>
        </p:txBody>
      </p:sp>
      <p:pic>
        <p:nvPicPr>
          <p:cNvPr id="5" name="object 5"/>
          <p:cNvPicPr/>
          <p:nvPr/>
        </p:nvPicPr>
        <p:blipFill>
          <a:blip r:embed="rId2" cstate="print"/>
          <a:stretch>
            <a:fillRect/>
          </a:stretch>
        </p:blipFill>
        <p:spPr>
          <a:xfrm>
            <a:off x="4953080" y="1523893"/>
            <a:ext cx="6476545" cy="4571679"/>
          </a:xfrm>
          <a:prstGeom prst="rect">
            <a:avLst/>
          </a:prstGeom>
        </p:spPr>
      </p:pic>
      <p:sp>
        <p:nvSpPr>
          <p:cNvPr id="6" name="Title 1">
            <a:extLst>
              <a:ext uri="{FF2B5EF4-FFF2-40B4-BE49-F238E27FC236}">
                <a16:creationId xmlns:a16="http://schemas.microsoft.com/office/drawing/2014/main" id="{715F0886-F3F2-CF45-8816-A918D8F1FD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698879" y="4764780"/>
            <a:ext cx="10732905" cy="1204341"/>
          </a:xfrm>
          <a:prstGeom prst="rect">
            <a:avLst/>
          </a:prstGeom>
        </p:spPr>
        <p:txBody>
          <a:bodyPr vert="horz" wrap="square" lIns="0" tIns="226033" rIns="0" bIns="0" rtlCol="0">
            <a:spAutoFit/>
          </a:bodyPr>
          <a:lstStyle/>
          <a:p>
            <a:pPr marL="7701">
              <a:spcBef>
                <a:spcPts val="1780"/>
              </a:spcBef>
            </a:pPr>
            <a:r>
              <a:rPr sz="2698" spc="79" dirty="0">
                <a:latin typeface="Arial"/>
                <a:cs typeface="Arial"/>
              </a:rPr>
              <a:t>Explanation:</a:t>
            </a:r>
            <a:endParaRPr sz="2698" dirty="0">
              <a:latin typeface="Arial"/>
              <a:cs typeface="Arial"/>
            </a:endParaRPr>
          </a:p>
          <a:p>
            <a:pPr marL="845601" indent="-279171">
              <a:spcBef>
                <a:spcPts val="1534"/>
              </a:spcBef>
              <a:buChar char="•"/>
              <a:tabLst>
                <a:tab pos="845601" algn="l"/>
              </a:tabLst>
            </a:pPr>
            <a:r>
              <a:rPr sz="2395" spc="49" dirty="0">
                <a:latin typeface="Arial"/>
                <a:cs typeface="Arial"/>
              </a:rPr>
              <a:t>Displaying</a:t>
            </a:r>
            <a:r>
              <a:rPr sz="2395" spc="-27" dirty="0">
                <a:latin typeface="Arial"/>
                <a:cs typeface="Arial"/>
              </a:rPr>
              <a:t> </a:t>
            </a:r>
            <a:r>
              <a:rPr sz="2395" spc="100" dirty="0">
                <a:latin typeface="Arial"/>
                <a:cs typeface="Arial"/>
              </a:rPr>
              <a:t>the</a:t>
            </a:r>
            <a:r>
              <a:rPr sz="2395" spc="-24" dirty="0">
                <a:latin typeface="Arial"/>
                <a:cs typeface="Arial"/>
              </a:rPr>
              <a:t> </a:t>
            </a:r>
            <a:r>
              <a:rPr sz="2395" spc="39" dirty="0">
                <a:latin typeface="Arial"/>
                <a:cs typeface="Arial"/>
              </a:rPr>
              <a:t>names</a:t>
            </a:r>
            <a:r>
              <a:rPr sz="2395" spc="-27" dirty="0">
                <a:latin typeface="Arial"/>
                <a:cs typeface="Arial"/>
              </a:rPr>
              <a:t> </a:t>
            </a:r>
            <a:r>
              <a:rPr sz="2395" spc="127" dirty="0">
                <a:latin typeface="Arial"/>
                <a:cs typeface="Arial"/>
              </a:rPr>
              <a:t>of</a:t>
            </a:r>
            <a:r>
              <a:rPr sz="2395" spc="-24" dirty="0">
                <a:latin typeface="Arial"/>
                <a:cs typeface="Arial"/>
              </a:rPr>
              <a:t> </a:t>
            </a:r>
            <a:r>
              <a:rPr sz="2395" spc="100" dirty="0">
                <a:latin typeface="Arial"/>
                <a:cs typeface="Arial"/>
              </a:rPr>
              <a:t>the</a:t>
            </a:r>
            <a:r>
              <a:rPr sz="2395" spc="-24" dirty="0">
                <a:latin typeface="Arial"/>
                <a:cs typeface="Arial"/>
              </a:rPr>
              <a:t> </a:t>
            </a:r>
            <a:r>
              <a:rPr sz="2395" spc="82" dirty="0">
                <a:latin typeface="Arial"/>
                <a:cs typeface="Arial"/>
              </a:rPr>
              <a:t>unique</a:t>
            </a:r>
            <a:r>
              <a:rPr sz="2395" spc="-27" dirty="0">
                <a:latin typeface="Arial"/>
                <a:cs typeface="Arial"/>
              </a:rPr>
              <a:t> </a:t>
            </a:r>
            <a:r>
              <a:rPr sz="2395" spc="82" dirty="0">
                <a:latin typeface="Arial"/>
                <a:cs typeface="Arial"/>
              </a:rPr>
              <a:t>launch</a:t>
            </a:r>
            <a:r>
              <a:rPr sz="2395" spc="-24" dirty="0">
                <a:latin typeface="Arial"/>
                <a:cs typeface="Arial"/>
              </a:rPr>
              <a:t> </a:t>
            </a:r>
            <a:r>
              <a:rPr sz="2395" spc="36" dirty="0">
                <a:latin typeface="Arial"/>
                <a:cs typeface="Arial"/>
              </a:rPr>
              <a:t>sites</a:t>
            </a:r>
            <a:r>
              <a:rPr sz="2395" spc="-27" dirty="0">
                <a:latin typeface="Arial"/>
                <a:cs typeface="Arial"/>
              </a:rPr>
              <a:t> </a:t>
            </a:r>
            <a:r>
              <a:rPr sz="2395" spc="82" dirty="0">
                <a:latin typeface="Arial"/>
                <a:cs typeface="Arial"/>
              </a:rPr>
              <a:t>in</a:t>
            </a:r>
            <a:r>
              <a:rPr sz="2395" spc="-24" dirty="0">
                <a:latin typeface="Arial"/>
                <a:cs typeface="Arial"/>
              </a:rPr>
              <a:t> </a:t>
            </a:r>
            <a:r>
              <a:rPr sz="2395" spc="100" dirty="0">
                <a:latin typeface="Arial"/>
                <a:cs typeface="Arial"/>
              </a:rPr>
              <a:t>the</a:t>
            </a:r>
            <a:r>
              <a:rPr sz="2395" spc="-24" dirty="0">
                <a:latin typeface="Arial"/>
                <a:cs typeface="Arial"/>
              </a:rPr>
              <a:t> </a:t>
            </a:r>
            <a:r>
              <a:rPr sz="2395" spc="49" dirty="0">
                <a:latin typeface="Arial"/>
                <a:cs typeface="Arial"/>
              </a:rPr>
              <a:t>space</a:t>
            </a:r>
            <a:r>
              <a:rPr sz="2395" spc="-27" dirty="0">
                <a:latin typeface="Arial"/>
                <a:cs typeface="Arial"/>
              </a:rPr>
              <a:t> </a:t>
            </a:r>
            <a:r>
              <a:rPr sz="2395" spc="49" dirty="0">
                <a:latin typeface="Arial"/>
                <a:cs typeface="Arial"/>
              </a:rPr>
              <a:t>mission.</a:t>
            </a:r>
            <a:endParaRPr sz="2395" dirty="0">
              <a:latin typeface="Arial"/>
              <a:cs typeface="Arial"/>
            </a:endParaRPr>
          </a:p>
        </p:txBody>
      </p:sp>
      <p:pic>
        <p:nvPicPr>
          <p:cNvPr id="4" name="object 4"/>
          <p:cNvPicPr/>
          <p:nvPr/>
        </p:nvPicPr>
        <p:blipFill>
          <a:blip r:embed="rId2" cstate="print"/>
          <a:stretch>
            <a:fillRect/>
          </a:stretch>
        </p:blipFill>
        <p:spPr>
          <a:xfrm>
            <a:off x="698879" y="1523893"/>
            <a:ext cx="10794242" cy="3223720"/>
          </a:xfrm>
          <a:prstGeom prst="rect">
            <a:avLst/>
          </a:prstGeom>
        </p:spPr>
      </p:pic>
      <p:sp>
        <p:nvSpPr>
          <p:cNvPr id="5" name="Title 1">
            <a:extLst>
              <a:ext uri="{FF2B5EF4-FFF2-40B4-BE49-F238E27FC236}">
                <a16:creationId xmlns:a16="http://schemas.microsoft.com/office/drawing/2014/main" id="{B8A7CB13-A357-2B94-B4C7-D011FA1C7D1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646387" y="1296365"/>
            <a:ext cx="10639224" cy="5130845"/>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Building an interactive map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Building a Dashboard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(Classification)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Demo in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716575" y="5079397"/>
            <a:ext cx="10404830" cy="1572904"/>
          </a:xfrm>
          <a:prstGeom prst="rect">
            <a:avLst/>
          </a:prstGeom>
        </p:spPr>
        <p:txBody>
          <a:bodyPr vert="horz" wrap="square" lIns="0" tIns="226033" rIns="0" bIns="0" rtlCol="0">
            <a:spAutoFit/>
          </a:bodyPr>
          <a:lstStyle/>
          <a:p>
            <a:pPr marL="7701">
              <a:spcBef>
                <a:spcPts val="1780"/>
              </a:spcBef>
            </a:pPr>
            <a:r>
              <a:rPr sz="2698" spc="79" dirty="0">
                <a:latin typeface="Arial"/>
                <a:cs typeface="Arial"/>
              </a:rPr>
              <a:t>Explanation:</a:t>
            </a:r>
            <a:endParaRPr sz="2698" dirty="0">
              <a:latin typeface="Arial"/>
              <a:cs typeface="Arial"/>
            </a:endParaRPr>
          </a:p>
          <a:p>
            <a:pPr marL="845601" indent="-279171">
              <a:spcBef>
                <a:spcPts val="1534"/>
              </a:spcBef>
              <a:buChar char="•"/>
              <a:tabLst>
                <a:tab pos="845601" algn="l"/>
              </a:tabLst>
            </a:pPr>
            <a:r>
              <a:rPr sz="2395" spc="49" dirty="0">
                <a:latin typeface="Arial"/>
                <a:cs typeface="Arial"/>
              </a:rPr>
              <a:t>Displaying</a:t>
            </a:r>
            <a:r>
              <a:rPr sz="2395" spc="-27" dirty="0">
                <a:latin typeface="Arial"/>
                <a:cs typeface="Arial"/>
              </a:rPr>
              <a:t> </a:t>
            </a:r>
            <a:r>
              <a:rPr sz="2395" spc="67" dirty="0">
                <a:latin typeface="Arial"/>
                <a:cs typeface="Arial"/>
              </a:rPr>
              <a:t>5</a:t>
            </a:r>
            <a:r>
              <a:rPr sz="2395" spc="-24" dirty="0">
                <a:latin typeface="Arial"/>
                <a:cs typeface="Arial"/>
              </a:rPr>
              <a:t> </a:t>
            </a:r>
            <a:r>
              <a:rPr sz="2395" spc="76" dirty="0">
                <a:latin typeface="Arial"/>
                <a:cs typeface="Arial"/>
              </a:rPr>
              <a:t>records</a:t>
            </a:r>
            <a:r>
              <a:rPr sz="2395" spc="-24" dirty="0">
                <a:latin typeface="Arial"/>
                <a:cs typeface="Arial"/>
              </a:rPr>
              <a:t> </a:t>
            </a:r>
            <a:r>
              <a:rPr sz="2395" spc="69" dirty="0">
                <a:latin typeface="Arial"/>
                <a:cs typeface="Arial"/>
              </a:rPr>
              <a:t>where</a:t>
            </a:r>
            <a:r>
              <a:rPr sz="2395" spc="-24" dirty="0">
                <a:latin typeface="Arial"/>
                <a:cs typeface="Arial"/>
              </a:rPr>
              <a:t> </a:t>
            </a:r>
            <a:r>
              <a:rPr sz="2395" spc="82" dirty="0">
                <a:latin typeface="Arial"/>
                <a:cs typeface="Arial"/>
              </a:rPr>
              <a:t>launch</a:t>
            </a:r>
            <a:r>
              <a:rPr sz="2395" spc="-24" dirty="0">
                <a:latin typeface="Arial"/>
                <a:cs typeface="Arial"/>
              </a:rPr>
              <a:t> </a:t>
            </a:r>
            <a:r>
              <a:rPr sz="2395" spc="36" dirty="0">
                <a:latin typeface="Arial"/>
                <a:cs typeface="Arial"/>
              </a:rPr>
              <a:t>sites</a:t>
            </a:r>
            <a:r>
              <a:rPr sz="2395" spc="-24" dirty="0">
                <a:latin typeface="Arial"/>
                <a:cs typeface="Arial"/>
              </a:rPr>
              <a:t> </a:t>
            </a:r>
            <a:r>
              <a:rPr sz="2395" spc="103" dirty="0">
                <a:latin typeface="Arial"/>
                <a:cs typeface="Arial"/>
              </a:rPr>
              <a:t>begin</a:t>
            </a:r>
            <a:r>
              <a:rPr sz="2395" spc="-24" dirty="0">
                <a:latin typeface="Arial"/>
                <a:cs typeface="Arial"/>
              </a:rPr>
              <a:t> </a:t>
            </a:r>
            <a:r>
              <a:rPr sz="2395" spc="127" dirty="0">
                <a:latin typeface="Arial"/>
                <a:cs typeface="Arial"/>
              </a:rPr>
              <a:t>with</a:t>
            </a:r>
            <a:r>
              <a:rPr sz="2395" spc="-24" dirty="0">
                <a:latin typeface="Arial"/>
                <a:cs typeface="Arial"/>
              </a:rPr>
              <a:t> </a:t>
            </a:r>
            <a:r>
              <a:rPr sz="2395" spc="100" dirty="0">
                <a:latin typeface="Arial"/>
                <a:cs typeface="Arial"/>
              </a:rPr>
              <a:t>the</a:t>
            </a:r>
            <a:r>
              <a:rPr sz="2395" spc="-24" dirty="0">
                <a:latin typeface="Arial"/>
                <a:cs typeface="Arial"/>
              </a:rPr>
              <a:t> </a:t>
            </a:r>
            <a:r>
              <a:rPr sz="2395" spc="97" dirty="0">
                <a:latin typeface="Arial"/>
                <a:cs typeface="Arial"/>
              </a:rPr>
              <a:t>string</a:t>
            </a:r>
            <a:r>
              <a:rPr sz="2395" spc="-24" dirty="0">
                <a:latin typeface="Arial"/>
                <a:cs typeface="Arial"/>
              </a:rPr>
              <a:t> </a:t>
            </a:r>
            <a:r>
              <a:rPr sz="2395" spc="-12" dirty="0">
                <a:solidFill>
                  <a:srgbClr val="FFFFFF"/>
                </a:solidFill>
                <a:latin typeface="Arial"/>
                <a:cs typeface="Arial"/>
              </a:rPr>
              <a:t>'CCA'.</a:t>
            </a:r>
            <a:endParaRPr sz="2395" dirty="0">
              <a:latin typeface="Arial"/>
              <a:cs typeface="Arial"/>
            </a:endParaRPr>
          </a:p>
        </p:txBody>
      </p:sp>
      <p:pic>
        <p:nvPicPr>
          <p:cNvPr id="4" name="object 4"/>
          <p:cNvPicPr/>
          <p:nvPr/>
        </p:nvPicPr>
        <p:blipFill>
          <a:blip r:embed="rId2" cstate="print"/>
          <a:stretch>
            <a:fillRect/>
          </a:stretch>
        </p:blipFill>
        <p:spPr>
          <a:xfrm>
            <a:off x="698879" y="1523893"/>
            <a:ext cx="10794242" cy="3489408"/>
          </a:xfrm>
          <a:prstGeom prst="rect">
            <a:avLst/>
          </a:prstGeom>
        </p:spPr>
      </p:pic>
      <p:sp>
        <p:nvSpPr>
          <p:cNvPr id="5" name="Title 1">
            <a:extLst>
              <a:ext uri="{FF2B5EF4-FFF2-40B4-BE49-F238E27FC236}">
                <a16:creationId xmlns:a16="http://schemas.microsoft.com/office/drawing/2014/main" id="{5EC97AF9-4FF5-6DEB-8425-DA2CBF4FF3D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698879" y="3865927"/>
            <a:ext cx="10311259" cy="1583098"/>
          </a:xfrm>
          <a:prstGeom prst="rect">
            <a:avLst/>
          </a:prstGeom>
        </p:spPr>
        <p:txBody>
          <a:bodyPr vert="horz" wrap="square" lIns="0" tIns="226033" rIns="0" bIns="0" rtlCol="0">
            <a:spAutoFit/>
          </a:bodyPr>
          <a:lstStyle/>
          <a:p>
            <a:pPr marL="7701">
              <a:spcBef>
                <a:spcPts val="1780"/>
              </a:spcBef>
            </a:pPr>
            <a:r>
              <a:rPr sz="2698" spc="79" dirty="0">
                <a:latin typeface="Arial"/>
                <a:cs typeface="Arial"/>
              </a:rPr>
              <a:t>Explanation:</a:t>
            </a:r>
            <a:endParaRPr sz="2698" dirty="0">
              <a:latin typeface="Arial"/>
              <a:cs typeface="Arial"/>
            </a:endParaRPr>
          </a:p>
          <a:p>
            <a:pPr marL="845601" marR="3081" indent="-279556">
              <a:lnSpc>
                <a:spcPct val="111300"/>
              </a:lnSpc>
              <a:spcBef>
                <a:spcPts val="1210"/>
              </a:spcBef>
              <a:buChar char="•"/>
              <a:tabLst>
                <a:tab pos="845601" algn="l"/>
              </a:tabLst>
            </a:pPr>
            <a:r>
              <a:rPr sz="2395" spc="49" dirty="0">
                <a:latin typeface="Arial"/>
                <a:cs typeface="Arial"/>
              </a:rPr>
              <a:t>Displaying</a:t>
            </a:r>
            <a:r>
              <a:rPr sz="2395" spc="-18" dirty="0">
                <a:latin typeface="Arial"/>
                <a:cs typeface="Arial"/>
              </a:rPr>
              <a:t> </a:t>
            </a:r>
            <a:r>
              <a:rPr sz="2395" spc="100" dirty="0">
                <a:latin typeface="Arial"/>
                <a:cs typeface="Arial"/>
              </a:rPr>
              <a:t>the</a:t>
            </a:r>
            <a:r>
              <a:rPr sz="2395" spc="-18" dirty="0">
                <a:latin typeface="Arial"/>
                <a:cs typeface="Arial"/>
              </a:rPr>
              <a:t> </a:t>
            </a:r>
            <a:r>
              <a:rPr sz="2395" spc="103" dirty="0">
                <a:latin typeface="Arial"/>
                <a:cs typeface="Arial"/>
              </a:rPr>
              <a:t>total</a:t>
            </a:r>
            <a:r>
              <a:rPr sz="2395" spc="-15" dirty="0">
                <a:latin typeface="Arial"/>
                <a:cs typeface="Arial"/>
              </a:rPr>
              <a:t> </a:t>
            </a:r>
            <a:r>
              <a:rPr sz="2395" spc="67" dirty="0">
                <a:latin typeface="Arial"/>
                <a:cs typeface="Arial"/>
              </a:rPr>
              <a:t>payload</a:t>
            </a:r>
            <a:r>
              <a:rPr sz="2395" spc="-18" dirty="0">
                <a:latin typeface="Arial"/>
                <a:cs typeface="Arial"/>
              </a:rPr>
              <a:t> </a:t>
            </a:r>
            <a:r>
              <a:rPr sz="2395" dirty="0">
                <a:latin typeface="Arial"/>
                <a:cs typeface="Arial"/>
              </a:rPr>
              <a:t>mass</a:t>
            </a:r>
            <a:r>
              <a:rPr sz="2395" spc="-18" dirty="0">
                <a:latin typeface="Arial"/>
                <a:cs typeface="Arial"/>
              </a:rPr>
              <a:t> </a:t>
            </a:r>
            <a:r>
              <a:rPr sz="2395" spc="82" dirty="0">
                <a:latin typeface="Arial"/>
                <a:cs typeface="Arial"/>
              </a:rPr>
              <a:t>carried</a:t>
            </a:r>
            <a:r>
              <a:rPr sz="2395" spc="-15" dirty="0">
                <a:latin typeface="Arial"/>
                <a:cs typeface="Arial"/>
              </a:rPr>
              <a:t> </a:t>
            </a:r>
            <a:r>
              <a:rPr sz="2395" spc="103" dirty="0">
                <a:latin typeface="Arial"/>
                <a:cs typeface="Arial"/>
              </a:rPr>
              <a:t>by</a:t>
            </a:r>
            <a:r>
              <a:rPr sz="2395" spc="-18" dirty="0">
                <a:latin typeface="Arial"/>
                <a:cs typeface="Arial"/>
              </a:rPr>
              <a:t> </a:t>
            </a:r>
            <a:r>
              <a:rPr sz="2395" spc="69" dirty="0">
                <a:latin typeface="Arial"/>
                <a:cs typeface="Arial"/>
              </a:rPr>
              <a:t>boosters</a:t>
            </a:r>
            <a:r>
              <a:rPr sz="2395" spc="-18" dirty="0">
                <a:latin typeface="Arial"/>
                <a:cs typeface="Arial"/>
              </a:rPr>
              <a:t> </a:t>
            </a:r>
            <a:r>
              <a:rPr sz="2395" spc="85" dirty="0">
                <a:latin typeface="Arial"/>
                <a:cs typeface="Arial"/>
              </a:rPr>
              <a:t>launched</a:t>
            </a:r>
            <a:r>
              <a:rPr sz="2395" spc="-15" dirty="0">
                <a:latin typeface="Arial"/>
                <a:cs typeface="Arial"/>
              </a:rPr>
              <a:t> </a:t>
            </a:r>
            <a:r>
              <a:rPr sz="2395" spc="88" dirty="0">
                <a:latin typeface="Arial"/>
                <a:cs typeface="Arial"/>
              </a:rPr>
              <a:t>by </a:t>
            </a:r>
            <a:r>
              <a:rPr sz="2395" spc="-15" dirty="0">
                <a:latin typeface="Arial"/>
                <a:cs typeface="Arial"/>
              </a:rPr>
              <a:t>NASA</a:t>
            </a:r>
            <a:r>
              <a:rPr sz="2395" spc="-149" dirty="0">
                <a:latin typeface="Arial"/>
                <a:cs typeface="Arial"/>
              </a:rPr>
              <a:t> </a:t>
            </a:r>
            <a:r>
              <a:rPr sz="2395" spc="-6" dirty="0">
                <a:latin typeface="Arial"/>
                <a:cs typeface="Arial"/>
              </a:rPr>
              <a:t>(CRS).</a:t>
            </a:r>
            <a:endParaRPr sz="2395" dirty="0">
              <a:latin typeface="Arial"/>
              <a:cs typeface="Arial"/>
            </a:endParaRPr>
          </a:p>
        </p:txBody>
      </p:sp>
      <p:pic>
        <p:nvPicPr>
          <p:cNvPr id="4" name="object 4"/>
          <p:cNvPicPr/>
          <p:nvPr/>
        </p:nvPicPr>
        <p:blipFill>
          <a:blip r:embed="rId2" cstate="print"/>
          <a:stretch>
            <a:fillRect/>
          </a:stretch>
        </p:blipFill>
        <p:spPr>
          <a:xfrm>
            <a:off x="698879" y="1523893"/>
            <a:ext cx="10794242" cy="2157930"/>
          </a:xfrm>
          <a:prstGeom prst="rect">
            <a:avLst/>
          </a:prstGeom>
        </p:spPr>
      </p:pic>
      <p:sp>
        <p:nvSpPr>
          <p:cNvPr id="5" name="Title 1">
            <a:extLst>
              <a:ext uri="{FF2B5EF4-FFF2-40B4-BE49-F238E27FC236}">
                <a16:creationId xmlns:a16="http://schemas.microsoft.com/office/drawing/2014/main" id="{4CF86214-591B-EC9C-5FFF-235F73759DF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698879" y="3729997"/>
            <a:ext cx="10452193" cy="1204341"/>
          </a:xfrm>
          <a:prstGeom prst="rect">
            <a:avLst/>
          </a:prstGeom>
        </p:spPr>
        <p:txBody>
          <a:bodyPr vert="horz" wrap="square" lIns="0" tIns="226033" rIns="0" bIns="0" rtlCol="0">
            <a:spAutoFit/>
          </a:bodyPr>
          <a:lstStyle/>
          <a:p>
            <a:pPr marL="7701">
              <a:spcBef>
                <a:spcPts val="1780"/>
              </a:spcBef>
            </a:pPr>
            <a:r>
              <a:rPr sz="2698" spc="79" dirty="0">
                <a:latin typeface="Arial"/>
                <a:cs typeface="Arial"/>
              </a:rPr>
              <a:t>Explanation:</a:t>
            </a:r>
            <a:endParaRPr sz="2698" dirty="0">
              <a:latin typeface="Arial"/>
              <a:cs typeface="Arial"/>
            </a:endParaRPr>
          </a:p>
          <a:p>
            <a:pPr marL="845601" indent="-279171">
              <a:spcBef>
                <a:spcPts val="1534"/>
              </a:spcBef>
              <a:buChar char="•"/>
              <a:tabLst>
                <a:tab pos="845601" algn="l"/>
              </a:tabLst>
            </a:pPr>
            <a:r>
              <a:rPr sz="2395" spc="49" dirty="0">
                <a:latin typeface="Arial"/>
                <a:cs typeface="Arial"/>
              </a:rPr>
              <a:t>Displaying</a:t>
            </a:r>
            <a:r>
              <a:rPr sz="2395" spc="-21" dirty="0">
                <a:latin typeface="Arial"/>
                <a:cs typeface="Arial"/>
              </a:rPr>
              <a:t> </a:t>
            </a:r>
            <a:r>
              <a:rPr sz="2395" spc="33" dirty="0">
                <a:latin typeface="Arial"/>
                <a:cs typeface="Arial"/>
              </a:rPr>
              <a:t>average</a:t>
            </a:r>
            <a:r>
              <a:rPr sz="2395" spc="-18" dirty="0">
                <a:latin typeface="Arial"/>
                <a:cs typeface="Arial"/>
              </a:rPr>
              <a:t> </a:t>
            </a:r>
            <a:r>
              <a:rPr sz="2395" spc="67" dirty="0">
                <a:latin typeface="Arial"/>
                <a:cs typeface="Arial"/>
              </a:rPr>
              <a:t>payload</a:t>
            </a:r>
            <a:r>
              <a:rPr sz="2395" spc="-18" dirty="0">
                <a:latin typeface="Arial"/>
                <a:cs typeface="Arial"/>
              </a:rPr>
              <a:t> </a:t>
            </a:r>
            <a:r>
              <a:rPr sz="2395" dirty="0">
                <a:latin typeface="Arial"/>
                <a:cs typeface="Arial"/>
              </a:rPr>
              <a:t>mass</a:t>
            </a:r>
            <a:r>
              <a:rPr sz="2395" spc="-21" dirty="0">
                <a:latin typeface="Arial"/>
                <a:cs typeface="Arial"/>
              </a:rPr>
              <a:t> </a:t>
            </a:r>
            <a:r>
              <a:rPr sz="2395" spc="82" dirty="0">
                <a:latin typeface="Arial"/>
                <a:cs typeface="Arial"/>
              </a:rPr>
              <a:t>carried</a:t>
            </a:r>
            <a:r>
              <a:rPr sz="2395" spc="-18" dirty="0">
                <a:latin typeface="Arial"/>
                <a:cs typeface="Arial"/>
              </a:rPr>
              <a:t> </a:t>
            </a:r>
            <a:r>
              <a:rPr sz="2395" spc="103" dirty="0">
                <a:latin typeface="Arial"/>
                <a:cs typeface="Arial"/>
              </a:rPr>
              <a:t>by</a:t>
            </a:r>
            <a:r>
              <a:rPr sz="2395" spc="-18" dirty="0">
                <a:latin typeface="Arial"/>
                <a:cs typeface="Arial"/>
              </a:rPr>
              <a:t> </a:t>
            </a:r>
            <a:r>
              <a:rPr sz="2395" spc="91" dirty="0">
                <a:latin typeface="Arial"/>
                <a:cs typeface="Arial"/>
              </a:rPr>
              <a:t>booster</a:t>
            </a:r>
            <a:r>
              <a:rPr sz="2395" spc="-21" dirty="0">
                <a:latin typeface="Arial"/>
                <a:cs typeface="Arial"/>
              </a:rPr>
              <a:t> </a:t>
            </a:r>
            <a:r>
              <a:rPr sz="2395" spc="55" dirty="0">
                <a:latin typeface="Arial"/>
                <a:cs typeface="Arial"/>
              </a:rPr>
              <a:t>version</a:t>
            </a:r>
            <a:r>
              <a:rPr sz="2395" spc="-18" dirty="0">
                <a:latin typeface="Arial"/>
                <a:cs typeface="Arial"/>
              </a:rPr>
              <a:t> </a:t>
            </a:r>
            <a:r>
              <a:rPr sz="2395" dirty="0">
                <a:latin typeface="Arial"/>
                <a:cs typeface="Arial"/>
              </a:rPr>
              <a:t>F9</a:t>
            </a:r>
            <a:r>
              <a:rPr sz="2395" spc="-18" dirty="0">
                <a:latin typeface="Arial"/>
                <a:cs typeface="Arial"/>
              </a:rPr>
              <a:t> </a:t>
            </a:r>
            <a:r>
              <a:rPr sz="2395" spc="-194" dirty="0">
                <a:solidFill>
                  <a:srgbClr val="FFFFFF"/>
                </a:solidFill>
                <a:latin typeface="Arial"/>
                <a:cs typeface="Arial"/>
              </a:rPr>
              <a:t>v1.1.</a:t>
            </a:r>
            <a:endParaRPr sz="2395" dirty="0">
              <a:latin typeface="Arial"/>
              <a:cs typeface="Arial"/>
            </a:endParaRPr>
          </a:p>
        </p:txBody>
      </p:sp>
      <p:pic>
        <p:nvPicPr>
          <p:cNvPr id="4" name="object 4"/>
          <p:cNvPicPr/>
          <p:nvPr/>
        </p:nvPicPr>
        <p:blipFill>
          <a:blip r:embed="rId2" cstate="print"/>
          <a:stretch>
            <a:fillRect/>
          </a:stretch>
        </p:blipFill>
        <p:spPr>
          <a:xfrm>
            <a:off x="698879" y="1523893"/>
            <a:ext cx="10794242" cy="2157930"/>
          </a:xfrm>
          <a:prstGeom prst="rect">
            <a:avLst/>
          </a:prstGeom>
        </p:spPr>
      </p:pic>
      <p:sp>
        <p:nvSpPr>
          <p:cNvPr id="5" name="Title 1">
            <a:extLst>
              <a:ext uri="{FF2B5EF4-FFF2-40B4-BE49-F238E27FC236}">
                <a16:creationId xmlns:a16="http://schemas.microsoft.com/office/drawing/2014/main" id="{538734B4-7AB7-F37B-A1F3-DEC8114D4DF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701598" y="3547475"/>
            <a:ext cx="10652426" cy="1583098"/>
          </a:xfrm>
          <a:prstGeom prst="rect">
            <a:avLst/>
          </a:prstGeom>
        </p:spPr>
        <p:txBody>
          <a:bodyPr vert="horz" wrap="square" lIns="0" tIns="226033" rIns="0" bIns="0" rtlCol="0">
            <a:spAutoFit/>
          </a:bodyPr>
          <a:lstStyle/>
          <a:p>
            <a:pPr marL="7701">
              <a:spcBef>
                <a:spcPts val="1780"/>
              </a:spcBef>
            </a:pPr>
            <a:r>
              <a:rPr sz="2698" spc="79" dirty="0">
                <a:latin typeface="Arial"/>
                <a:cs typeface="Arial"/>
              </a:rPr>
              <a:t>Explanation:</a:t>
            </a:r>
            <a:endParaRPr sz="2698" dirty="0">
              <a:latin typeface="Arial"/>
              <a:cs typeface="Arial"/>
            </a:endParaRPr>
          </a:p>
          <a:p>
            <a:pPr marL="845601" marR="3081" indent="-279556">
              <a:lnSpc>
                <a:spcPct val="111300"/>
              </a:lnSpc>
              <a:spcBef>
                <a:spcPts val="1210"/>
              </a:spcBef>
              <a:buChar char="•"/>
              <a:tabLst>
                <a:tab pos="845601" algn="l"/>
              </a:tabLst>
            </a:pPr>
            <a:r>
              <a:rPr sz="2395" spc="67" dirty="0">
                <a:latin typeface="Arial"/>
                <a:cs typeface="Arial"/>
              </a:rPr>
              <a:t>Listing</a:t>
            </a:r>
            <a:r>
              <a:rPr sz="2395" spc="-24" dirty="0">
                <a:latin typeface="Arial"/>
                <a:cs typeface="Arial"/>
              </a:rPr>
              <a:t> </a:t>
            </a:r>
            <a:r>
              <a:rPr sz="2395" spc="100" dirty="0">
                <a:latin typeface="Arial"/>
                <a:cs typeface="Arial"/>
              </a:rPr>
              <a:t>the</a:t>
            </a:r>
            <a:r>
              <a:rPr sz="2395" spc="-21" dirty="0">
                <a:latin typeface="Arial"/>
                <a:cs typeface="Arial"/>
              </a:rPr>
              <a:t> </a:t>
            </a:r>
            <a:r>
              <a:rPr sz="2395" spc="79" dirty="0">
                <a:latin typeface="Arial"/>
                <a:cs typeface="Arial"/>
              </a:rPr>
              <a:t>date</a:t>
            </a:r>
            <a:r>
              <a:rPr sz="2395" spc="-21" dirty="0">
                <a:latin typeface="Arial"/>
                <a:cs typeface="Arial"/>
              </a:rPr>
              <a:t> </a:t>
            </a:r>
            <a:r>
              <a:rPr sz="2395" spc="100" dirty="0">
                <a:latin typeface="Arial"/>
                <a:cs typeface="Arial"/>
              </a:rPr>
              <a:t>when</a:t>
            </a:r>
            <a:r>
              <a:rPr sz="2395" spc="-21" dirty="0">
                <a:latin typeface="Arial"/>
                <a:cs typeface="Arial"/>
              </a:rPr>
              <a:t> </a:t>
            </a:r>
            <a:r>
              <a:rPr sz="2395" spc="100" dirty="0">
                <a:latin typeface="Arial"/>
                <a:cs typeface="Arial"/>
              </a:rPr>
              <a:t>the</a:t>
            </a:r>
            <a:r>
              <a:rPr sz="2395" spc="-21" dirty="0">
                <a:latin typeface="Arial"/>
                <a:cs typeface="Arial"/>
              </a:rPr>
              <a:t> </a:t>
            </a:r>
            <a:r>
              <a:rPr sz="2395" spc="85" dirty="0">
                <a:latin typeface="Arial"/>
                <a:cs typeface="Arial"/>
              </a:rPr>
              <a:t>first</a:t>
            </a:r>
            <a:r>
              <a:rPr sz="2395" spc="-21" dirty="0">
                <a:latin typeface="Arial"/>
                <a:cs typeface="Arial"/>
              </a:rPr>
              <a:t> </a:t>
            </a:r>
            <a:r>
              <a:rPr sz="2395" spc="61" dirty="0">
                <a:latin typeface="Arial"/>
                <a:cs typeface="Arial"/>
              </a:rPr>
              <a:t>successful</a:t>
            </a:r>
            <a:r>
              <a:rPr sz="2395" spc="-21" dirty="0">
                <a:latin typeface="Arial"/>
                <a:cs typeface="Arial"/>
              </a:rPr>
              <a:t> </a:t>
            </a:r>
            <a:r>
              <a:rPr sz="2395" spc="88" dirty="0">
                <a:latin typeface="Arial"/>
                <a:cs typeface="Arial"/>
              </a:rPr>
              <a:t>landing</a:t>
            </a:r>
            <a:r>
              <a:rPr sz="2395" spc="-21" dirty="0">
                <a:latin typeface="Arial"/>
                <a:cs typeface="Arial"/>
              </a:rPr>
              <a:t> </a:t>
            </a:r>
            <a:r>
              <a:rPr sz="2395" spc="115" dirty="0">
                <a:latin typeface="Arial"/>
                <a:cs typeface="Arial"/>
              </a:rPr>
              <a:t>outcome</a:t>
            </a:r>
            <a:r>
              <a:rPr sz="2395" spc="-21" dirty="0">
                <a:latin typeface="Arial"/>
                <a:cs typeface="Arial"/>
              </a:rPr>
              <a:t> </a:t>
            </a:r>
            <a:r>
              <a:rPr sz="2395" spc="82" dirty="0">
                <a:latin typeface="Arial"/>
                <a:cs typeface="Arial"/>
              </a:rPr>
              <a:t>in</a:t>
            </a:r>
            <a:r>
              <a:rPr sz="2395" spc="-21" dirty="0">
                <a:latin typeface="Arial"/>
                <a:cs typeface="Arial"/>
              </a:rPr>
              <a:t> </a:t>
            </a:r>
            <a:r>
              <a:rPr sz="2395" spc="103" dirty="0">
                <a:latin typeface="Arial"/>
                <a:cs typeface="Arial"/>
              </a:rPr>
              <a:t>ground </a:t>
            </a:r>
            <a:r>
              <a:rPr sz="2395" spc="91" dirty="0">
                <a:latin typeface="Arial"/>
                <a:cs typeface="Arial"/>
              </a:rPr>
              <a:t>pad</a:t>
            </a:r>
            <a:r>
              <a:rPr sz="2395" spc="-3" dirty="0">
                <a:latin typeface="Arial"/>
                <a:cs typeface="Arial"/>
              </a:rPr>
              <a:t> </a:t>
            </a:r>
            <a:r>
              <a:rPr sz="2395" dirty="0">
                <a:latin typeface="Arial"/>
                <a:cs typeface="Arial"/>
              </a:rPr>
              <a:t>was</a:t>
            </a:r>
            <a:r>
              <a:rPr sz="2395" spc="-3" dirty="0">
                <a:latin typeface="Arial"/>
                <a:cs typeface="Arial"/>
              </a:rPr>
              <a:t> </a:t>
            </a:r>
            <a:r>
              <a:rPr sz="2395" spc="52" dirty="0">
                <a:latin typeface="Arial"/>
                <a:cs typeface="Arial"/>
              </a:rPr>
              <a:t>achieved.</a:t>
            </a:r>
            <a:endParaRPr sz="2395" dirty="0">
              <a:latin typeface="Arial"/>
              <a:cs typeface="Arial"/>
            </a:endParaRPr>
          </a:p>
        </p:txBody>
      </p:sp>
      <p:pic>
        <p:nvPicPr>
          <p:cNvPr id="4" name="object 4"/>
          <p:cNvPicPr/>
          <p:nvPr/>
        </p:nvPicPr>
        <p:blipFill>
          <a:blip r:embed="rId2" cstate="print"/>
          <a:stretch>
            <a:fillRect/>
          </a:stretch>
        </p:blipFill>
        <p:spPr>
          <a:xfrm>
            <a:off x="698879" y="1523893"/>
            <a:ext cx="10794242" cy="2023582"/>
          </a:xfrm>
          <a:prstGeom prst="rect">
            <a:avLst/>
          </a:prstGeom>
        </p:spPr>
      </p:pic>
      <p:sp>
        <p:nvSpPr>
          <p:cNvPr id="5" name="Title 1">
            <a:extLst>
              <a:ext uri="{FF2B5EF4-FFF2-40B4-BE49-F238E27FC236}">
                <a16:creationId xmlns:a16="http://schemas.microsoft.com/office/drawing/2014/main" id="{83D30452-62E8-E09B-D54F-72DE247E4ED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770011" y="3812444"/>
            <a:ext cx="10467980" cy="1583098"/>
          </a:xfrm>
          <a:prstGeom prst="rect">
            <a:avLst/>
          </a:prstGeom>
        </p:spPr>
        <p:txBody>
          <a:bodyPr vert="horz" wrap="square" lIns="0" tIns="226033" rIns="0" bIns="0" rtlCol="0">
            <a:spAutoFit/>
          </a:bodyPr>
          <a:lstStyle/>
          <a:p>
            <a:pPr marL="7701">
              <a:spcBef>
                <a:spcPts val="1780"/>
              </a:spcBef>
            </a:pPr>
            <a:r>
              <a:rPr sz="2698" spc="79" dirty="0">
                <a:latin typeface="Arial"/>
                <a:cs typeface="Arial"/>
              </a:rPr>
              <a:t>Explanation:</a:t>
            </a:r>
            <a:endParaRPr sz="2698" dirty="0">
              <a:latin typeface="Arial"/>
              <a:cs typeface="Arial"/>
            </a:endParaRPr>
          </a:p>
          <a:p>
            <a:pPr marL="845601" marR="3081" indent="-279556">
              <a:lnSpc>
                <a:spcPct val="111300"/>
              </a:lnSpc>
              <a:spcBef>
                <a:spcPts val="1210"/>
              </a:spcBef>
              <a:buChar char="•"/>
              <a:tabLst>
                <a:tab pos="845601" algn="l"/>
              </a:tabLst>
            </a:pPr>
            <a:r>
              <a:rPr sz="2395" spc="67" dirty="0">
                <a:latin typeface="Arial"/>
                <a:cs typeface="Arial"/>
              </a:rPr>
              <a:t>Listing</a:t>
            </a:r>
            <a:r>
              <a:rPr sz="2395" spc="-15" dirty="0">
                <a:latin typeface="Arial"/>
                <a:cs typeface="Arial"/>
              </a:rPr>
              <a:t> </a:t>
            </a:r>
            <a:r>
              <a:rPr sz="2395" spc="100" dirty="0">
                <a:latin typeface="Arial"/>
                <a:cs typeface="Arial"/>
              </a:rPr>
              <a:t>the</a:t>
            </a:r>
            <a:r>
              <a:rPr sz="2395" spc="-15" dirty="0">
                <a:latin typeface="Arial"/>
                <a:cs typeface="Arial"/>
              </a:rPr>
              <a:t> </a:t>
            </a:r>
            <a:r>
              <a:rPr sz="2395" spc="39" dirty="0">
                <a:latin typeface="Arial"/>
                <a:cs typeface="Arial"/>
              </a:rPr>
              <a:t>names</a:t>
            </a:r>
            <a:r>
              <a:rPr sz="2395" spc="-15" dirty="0">
                <a:latin typeface="Arial"/>
                <a:cs typeface="Arial"/>
              </a:rPr>
              <a:t> </a:t>
            </a:r>
            <a:r>
              <a:rPr sz="2395" spc="127" dirty="0">
                <a:latin typeface="Arial"/>
                <a:cs typeface="Arial"/>
              </a:rPr>
              <a:t>of</a:t>
            </a:r>
            <a:r>
              <a:rPr sz="2395" spc="-15" dirty="0">
                <a:latin typeface="Arial"/>
                <a:cs typeface="Arial"/>
              </a:rPr>
              <a:t> </a:t>
            </a:r>
            <a:r>
              <a:rPr sz="2395" spc="100" dirty="0">
                <a:latin typeface="Arial"/>
                <a:cs typeface="Arial"/>
              </a:rPr>
              <a:t>the</a:t>
            </a:r>
            <a:r>
              <a:rPr sz="2395" spc="-12" dirty="0">
                <a:latin typeface="Arial"/>
                <a:cs typeface="Arial"/>
              </a:rPr>
              <a:t> </a:t>
            </a:r>
            <a:r>
              <a:rPr sz="2395" spc="69" dirty="0">
                <a:latin typeface="Arial"/>
                <a:cs typeface="Arial"/>
              </a:rPr>
              <a:t>boosters</a:t>
            </a:r>
            <a:r>
              <a:rPr sz="2395" spc="-15" dirty="0">
                <a:latin typeface="Arial"/>
                <a:cs typeface="Arial"/>
              </a:rPr>
              <a:t> </a:t>
            </a:r>
            <a:r>
              <a:rPr sz="2395" spc="121" dirty="0">
                <a:latin typeface="Arial"/>
                <a:cs typeface="Arial"/>
              </a:rPr>
              <a:t>which</a:t>
            </a:r>
            <a:r>
              <a:rPr sz="2395" spc="-15" dirty="0">
                <a:latin typeface="Arial"/>
                <a:cs typeface="Arial"/>
              </a:rPr>
              <a:t> </a:t>
            </a:r>
            <a:r>
              <a:rPr sz="2395" dirty="0">
                <a:latin typeface="Arial"/>
                <a:cs typeface="Arial"/>
              </a:rPr>
              <a:t>have</a:t>
            </a:r>
            <a:r>
              <a:rPr sz="2395" spc="-15" dirty="0">
                <a:latin typeface="Arial"/>
                <a:cs typeface="Arial"/>
              </a:rPr>
              <a:t> </a:t>
            </a:r>
            <a:r>
              <a:rPr sz="2395" spc="39" dirty="0">
                <a:latin typeface="Arial"/>
                <a:cs typeface="Arial"/>
              </a:rPr>
              <a:t>success</a:t>
            </a:r>
            <a:r>
              <a:rPr sz="2395" spc="-12" dirty="0">
                <a:latin typeface="Arial"/>
                <a:cs typeface="Arial"/>
              </a:rPr>
              <a:t> </a:t>
            </a:r>
            <a:r>
              <a:rPr sz="2395" spc="82" dirty="0">
                <a:latin typeface="Arial"/>
                <a:cs typeface="Arial"/>
              </a:rPr>
              <a:t>in</a:t>
            </a:r>
            <a:r>
              <a:rPr sz="2395" spc="-15" dirty="0">
                <a:latin typeface="Arial"/>
                <a:cs typeface="Arial"/>
              </a:rPr>
              <a:t> </a:t>
            </a:r>
            <a:r>
              <a:rPr sz="2395" spc="94" dirty="0">
                <a:latin typeface="Arial"/>
                <a:cs typeface="Arial"/>
              </a:rPr>
              <a:t>drone</a:t>
            </a:r>
            <a:r>
              <a:rPr sz="2395" spc="-15" dirty="0">
                <a:latin typeface="Arial"/>
                <a:cs typeface="Arial"/>
              </a:rPr>
              <a:t> </a:t>
            </a:r>
            <a:r>
              <a:rPr sz="2395" spc="52" dirty="0">
                <a:latin typeface="Arial"/>
                <a:cs typeface="Arial"/>
              </a:rPr>
              <a:t>ship </a:t>
            </a:r>
            <a:r>
              <a:rPr sz="2395" spc="67" dirty="0">
                <a:latin typeface="Arial"/>
                <a:cs typeface="Arial"/>
              </a:rPr>
              <a:t>and</a:t>
            </a:r>
            <a:r>
              <a:rPr sz="2395" spc="-9" dirty="0">
                <a:latin typeface="Arial"/>
                <a:cs typeface="Arial"/>
              </a:rPr>
              <a:t> </a:t>
            </a:r>
            <a:r>
              <a:rPr sz="2395" dirty="0">
                <a:latin typeface="Arial"/>
                <a:cs typeface="Arial"/>
              </a:rPr>
              <a:t>have</a:t>
            </a:r>
            <a:r>
              <a:rPr sz="2395" spc="-6" dirty="0">
                <a:latin typeface="Arial"/>
                <a:cs typeface="Arial"/>
              </a:rPr>
              <a:t> </a:t>
            </a:r>
            <a:r>
              <a:rPr sz="2395" spc="67" dirty="0">
                <a:latin typeface="Arial"/>
                <a:cs typeface="Arial"/>
              </a:rPr>
              <a:t>payload</a:t>
            </a:r>
            <a:r>
              <a:rPr sz="2395" spc="-9" dirty="0">
                <a:latin typeface="Arial"/>
                <a:cs typeface="Arial"/>
              </a:rPr>
              <a:t> </a:t>
            </a:r>
            <a:r>
              <a:rPr sz="2395" dirty="0">
                <a:latin typeface="Arial"/>
                <a:cs typeface="Arial"/>
              </a:rPr>
              <a:t>mass</a:t>
            </a:r>
            <a:r>
              <a:rPr sz="2395" spc="-6" dirty="0">
                <a:latin typeface="Arial"/>
                <a:cs typeface="Arial"/>
              </a:rPr>
              <a:t> </a:t>
            </a:r>
            <a:r>
              <a:rPr sz="2395" spc="73" dirty="0">
                <a:latin typeface="Arial"/>
                <a:cs typeface="Arial"/>
              </a:rPr>
              <a:t>greater</a:t>
            </a:r>
            <a:r>
              <a:rPr sz="2395" spc="-9" dirty="0">
                <a:latin typeface="Arial"/>
                <a:cs typeface="Arial"/>
              </a:rPr>
              <a:t> </a:t>
            </a:r>
            <a:r>
              <a:rPr sz="2395" spc="79" dirty="0">
                <a:latin typeface="Arial"/>
                <a:cs typeface="Arial"/>
              </a:rPr>
              <a:t>than</a:t>
            </a:r>
            <a:r>
              <a:rPr sz="2395" spc="-6" dirty="0">
                <a:latin typeface="Arial"/>
                <a:cs typeface="Arial"/>
              </a:rPr>
              <a:t> </a:t>
            </a:r>
            <a:r>
              <a:rPr sz="2395" spc="248" dirty="0">
                <a:latin typeface="Arial"/>
                <a:cs typeface="Arial"/>
              </a:rPr>
              <a:t>4000</a:t>
            </a:r>
            <a:r>
              <a:rPr sz="2395" spc="-9" dirty="0">
                <a:latin typeface="Arial"/>
                <a:cs typeface="Arial"/>
              </a:rPr>
              <a:t> </a:t>
            </a:r>
            <a:r>
              <a:rPr sz="2395" spc="143" dirty="0">
                <a:latin typeface="Arial"/>
                <a:cs typeface="Arial"/>
              </a:rPr>
              <a:t>but</a:t>
            </a:r>
            <a:r>
              <a:rPr sz="2395" spc="-6" dirty="0">
                <a:latin typeface="Arial"/>
                <a:cs typeface="Arial"/>
              </a:rPr>
              <a:t> </a:t>
            </a:r>
            <a:r>
              <a:rPr sz="2395" dirty="0">
                <a:latin typeface="Arial"/>
                <a:cs typeface="Arial"/>
              </a:rPr>
              <a:t>less</a:t>
            </a:r>
            <a:r>
              <a:rPr sz="2395" spc="-6" dirty="0">
                <a:latin typeface="Arial"/>
                <a:cs typeface="Arial"/>
              </a:rPr>
              <a:t> </a:t>
            </a:r>
            <a:r>
              <a:rPr sz="2395" spc="79" dirty="0">
                <a:latin typeface="Arial"/>
                <a:cs typeface="Arial"/>
              </a:rPr>
              <a:t>than</a:t>
            </a:r>
            <a:r>
              <a:rPr sz="2395" spc="-9" dirty="0">
                <a:latin typeface="Arial"/>
                <a:cs typeface="Arial"/>
              </a:rPr>
              <a:t> </a:t>
            </a:r>
            <a:r>
              <a:rPr sz="2395" spc="173" dirty="0">
                <a:latin typeface="Arial"/>
                <a:cs typeface="Arial"/>
              </a:rPr>
              <a:t>6000.</a:t>
            </a:r>
            <a:endParaRPr sz="2395" dirty="0">
              <a:latin typeface="Arial"/>
              <a:cs typeface="Arial"/>
            </a:endParaRPr>
          </a:p>
        </p:txBody>
      </p:sp>
      <p:pic>
        <p:nvPicPr>
          <p:cNvPr id="4" name="object 4"/>
          <p:cNvPicPr/>
          <p:nvPr/>
        </p:nvPicPr>
        <p:blipFill>
          <a:blip r:embed="rId2" cstate="print"/>
          <a:stretch>
            <a:fillRect/>
          </a:stretch>
        </p:blipFill>
        <p:spPr>
          <a:xfrm>
            <a:off x="698879" y="1202413"/>
            <a:ext cx="10794242" cy="2410094"/>
          </a:xfrm>
          <a:prstGeom prst="rect">
            <a:avLst/>
          </a:prstGeom>
        </p:spPr>
      </p:pic>
      <p:sp>
        <p:nvSpPr>
          <p:cNvPr id="5" name="Title 1">
            <a:extLst>
              <a:ext uri="{FF2B5EF4-FFF2-40B4-BE49-F238E27FC236}">
                <a16:creationId xmlns:a16="http://schemas.microsoft.com/office/drawing/2014/main" id="{3DD0EABA-D733-29D2-7CF5-2BA47070D31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649964" y="3755237"/>
            <a:ext cx="10582730" cy="1204341"/>
          </a:xfrm>
          <a:prstGeom prst="rect">
            <a:avLst/>
          </a:prstGeom>
        </p:spPr>
        <p:txBody>
          <a:bodyPr vert="horz" wrap="square" lIns="0" tIns="226033" rIns="0" bIns="0" rtlCol="0">
            <a:spAutoFit/>
          </a:bodyPr>
          <a:lstStyle/>
          <a:p>
            <a:pPr marL="7701">
              <a:spcBef>
                <a:spcPts val="1780"/>
              </a:spcBef>
            </a:pPr>
            <a:r>
              <a:rPr sz="2698" spc="79" dirty="0">
                <a:latin typeface="Arial"/>
                <a:cs typeface="Arial"/>
              </a:rPr>
              <a:t>Explanation:</a:t>
            </a:r>
            <a:endParaRPr sz="2698" dirty="0">
              <a:latin typeface="Arial"/>
              <a:cs typeface="Arial"/>
            </a:endParaRPr>
          </a:p>
          <a:p>
            <a:pPr marL="845601" indent="-279171">
              <a:spcBef>
                <a:spcPts val="1534"/>
              </a:spcBef>
              <a:buChar char="•"/>
              <a:tabLst>
                <a:tab pos="845601" algn="l"/>
              </a:tabLst>
            </a:pPr>
            <a:r>
              <a:rPr sz="2395" spc="67" dirty="0">
                <a:latin typeface="Arial"/>
                <a:cs typeface="Arial"/>
              </a:rPr>
              <a:t>Listing</a:t>
            </a:r>
            <a:r>
              <a:rPr sz="2395" spc="-21" dirty="0">
                <a:latin typeface="Arial"/>
                <a:cs typeface="Arial"/>
              </a:rPr>
              <a:t> </a:t>
            </a:r>
            <a:r>
              <a:rPr sz="2395" spc="100" dirty="0">
                <a:latin typeface="Arial"/>
                <a:cs typeface="Arial"/>
              </a:rPr>
              <a:t>the</a:t>
            </a:r>
            <a:r>
              <a:rPr sz="2395" spc="-21" dirty="0">
                <a:latin typeface="Arial"/>
                <a:cs typeface="Arial"/>
              </a:rPr>
              <a:t> </a:t>
            </a:r>
            <a:r>
              <a:rPr sz="2395" spc="103" dirty="0">
                <a:latin typeface="Arial"/>
                <a:cs typeface="Arial"/>
              </a:rPr>
              <a:t>total</a:t>
            </a:r>
            <a:r>
              <a:rPr sz="2395" spc="-18" dirty="0">
                <a:latin typeface="Arial"/>
                <a:cs typeface="Arial"/>
              </a:rPr>
              <a:t> </a:t>
            </a:r>
            <a:r>
              <a:rPr sz="2395" spc="106" dirty="0">
                <a:latin typeface="Arial"/>
                <a:cs typeface="Arial"/>
              </a:rPr>
              <a:t>number</a:t>
            </a:r>
            <a:r>
              <a:rPr sz="2395" spc="-21" dirty="0">
                <a:latin typeface="Arial"/>
                <a:cs typeface="Arial"/>
              </a:rPr>
              <a:t> </a:t>
            </a:r>
            <a:r>
              <a:rPr sz="2395" spc="127" dirty="0">
                <a:latin typeface="Arial"/>
                <a:cs typeface="Arial"/>
              </a:rPr>
              <a:t>of</a:t>
            </a:r>
            <a:r>
              <a:rPr sz="2395" spc="-18" dirty="0">
                <a:latin typeface="Arial"/>
                <a:cs typeface="Arial"/>
              </a:rPr>
              <a:t> </a:t>
            </a:r>
            <a:r>
              <a:rPr sz="2395" spc="61" dirty="0">
                <a:latin typeface="Arial"/>
                <a:cs typeface="Arial"/>
              </a:rPr>
              <a:t>successful</a:t>
            </a:r>
            <a:r>
              <a:rPr sz="2395" spc="-21" dirty="0">
                <a:latin typeface="Arial"/>
                <a:cs typeface="Arial"/>
              </a:rPr>
              <a:t> </a:t>
            </a:r>
            <a:r>
              <a:rPr sz="2395" spc="67" dirty="0">
                <a:latin typeface="Arial"/>
                <a:cs typeface="Arial"/>
              </a:rPr>
              <a:t>and</a:t>
            </a:r>
            <a:r>
              <a:rPr sz="2395" spc="-18" dirty="0">
                <a:latin typeface="Arial"/>
                <a:cs typeface="Arial"/>
              </a:rPr>
              <a:t> </a:t>
            </a:r>
            <a:r>
              <a:rPr sz="2395" spc="61" dirty="0">
                <a:latin typeface="Arial"/>
                <a:cs typeface="Arial"/>
              </a:rPr>
              <a:t>failure</a:t>
            </a:r>
            <a:r>
              <a:rPr sz="2395" spc="-21" dirty="0">
                <a:latin typeface="Arial"/>
                <a:cs typeface="Arial"/>
              </a:rPr>
              <a:t> </a:t>
            </a:r>
            <a:r>
              <a:rPr sz="2395" spc="58" dirty="0">
                <a:latin typeface="Arial"/>
                <a:cs typeface="Arial"/>
              </a:rPr>
              <a:t>mission</a:t>
            </a:r>
            <a:r>
              <a:rPr sz="2395" spc="-21" dirty="0">
                <a:latin typeface="Arial"/>
                <a:cs typeface="Arial"/>
              </a:rPr>
              <a:t> </a:t>
            </a:r>
            <a:r>
              <a:rPr sz="2395" spc="82" dirty="0">
                <a:latin typeface="Arial"/>
                <a:cs typeface="Arial"/>
              </a:rPr>
              <a:t>outcomes.</a:t>
            </a:r>
            <a:endParaRPr sz="2395" dirty="0">
              <a:latin typeface="Arial"/>
              <a:cs typeface="Arial"/>
            </a:endParaRPr>
          </a:p>
        </p:txBody>
      </p:sp>
      <p:pic>
        <p:nvPicPr>
          <p:cNvPr id="4" name="object 4"/>
          <p:cNvPicPr/>
          <p:nvPr/>
        </p:nvPicPr>
        <p:blipFill>
          <a:blip r:embed="rId2" cstate="print"/>
          <a:stretch>
            <a:fillRect/>
          </a:stretch>
        </p:blipFill>
        <p:spPr>
          <a:xfrm>
            <a:off x="698879" y="1269961"/>
            <a:ext cx="10794242" cy="2159039"/>
          </a:xfrm>
          <a:prstGeom prst="rect">
            <a:avLst/>
          </a:prstGeom>
        </p:spPr>
      </p:pic>
      <p:sp>
        <p:nvSpPr>
          <p:cNvPr id="5" name="Title 1">
            <a:extLst>
              <a:ext uri="{FF2B5EF4-FFF2-40B4-BE49-F238E27FC236}">
                <a16:creationId xmlns:a16="http://schemas.microsoft.com/office/drawing/2014/main" id="{9EDCB1AE-B05F-8CF9-5E05-19A0DF465F5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716575" y="5011363"/>
            <a:ext cx="10016685" cy="1340407"/>
          </a:xfrm>
          <a:prstGeom prst="rect">
            <a:avLst/>
          </a:prstGeom>
        </p:spPr>
        <p:txBody>
          <a:bodyPr vert="horz" wrap="square" lIns="0" tIns="190222" rIns="0" bIns="0" rtlCol="0">
            <a:spAutoFit/>
          </a:bodyPr>
          <a:lstStyle/>
          <a:p>
            <a:pPr marL="7701">
              <a:spcBef>
                <a:spcPts val="1498"/>
              </a:spcBef>
            </a:pPr>
            <a:r>
              <a:rPr sz="2304" spc="76" dirty="0">
                <a:latin typeface="Arial"/>
                <a:cs typeface="Arial"/>
              </a:rPr>
              <a:t>Explanation:</a:t>
            </a:r>
            <a:endParaRPr sz="2304" dirty="0">
              <a:latin typeface="Arial"/>
              <a:cs typeface="Arial"/>
            </a:endParaRPr>
          </a:p>
          <a:p>
            <a:pPr marL="806709" marR="3081" indent="-240665">
              <a:lnSpc>
                <a:spcPct val="109100"/>
              </a:lnSpc>
              <a:spcBef>
                <a:spcPts val="1043"/>
              </a:spcBef>
              <a:buChar char="•"/>
              <a:tabLst>
                <a:tab pos="806709" algn="l"/>
              </a:tabLst>
            </a:pPr>
            <a:r>
              <a:rPr sz="2062" spc="58" dirty="0">
                <a:latin typeface="Arial"/>
                <a:cs typeface="Arial"/>
              </a:rPr>
              <a:t>Listing</a:t>
            </a:r>
            <a:r>
              <a:rPr sz="2062" spc="-15" dirty="0">
                <a:latin typeface="Arial"/>
                <a:cs typeface="Arial"/>
              </a:rPr>
              <a:t> </a:t>
            </a:r>
            <a:r>
              <a:rPr sz="2062" spc="85" dirty="0">
                <a:latin typeface="Arial"/>
                <a:cs typeface="Arial"/>
              </a:rPr>
              <a:t>the</a:t>
            </a:r>
            <a:r>
              <a:rPr sz="2062" spc="-15" dirty="0">
                <a:latin typeface="Arial"/>
                <a:cs typeface="Arial"/>
              </a:rPr>
              <a:t> </a:t>
            </a:r>
            <a:r>
              <a:rPr sz="2062" spc="33" dirty="0">
                <a:latin typeface="Arial"/>
                <a:cs typeface="Arial"/>
              </a:rPr>
              <a:t>names</a:t>
            </a:r>
            <a:r>
              <a:rPr sz="2062" spc="-12" dirty="0">
                <a:latin typeface="Arial"/>
                <a:cs typeface="Arial"/>
              </a:rPr>
              <a:t> </a:t>
            </a:r>
            <a:r>
              <a:rPr sz="2062" spc="109" dirty="0">
                <a:latin typeface="Arial"/>
                <a:cs typeface="Arial"/>
              </a:rPr>
              <a:t>of</a:t>
            </a:r>
            <a:r>
              <a:rPr sz="2062" spc="-15" dirty="0">
                <a:latin typeface="Arial"/>
                <a:cs typeface="Arial"/>
              </a:rPr>
              <a:t> </a:t>
            </a:r>
            <a:r>
              <a:rPr sz="2062" spc="85" dirty="0">
                <a:latin typeface="Arial"/>
                <a:cs typeface="Arial"/>
              </a:rPr>
              <a:t>the</a:t>
            </a:r>
            <a:r>
              <a:rPr sz="2062" spc="-12" dirty="0">
                <a:latin typeface="Arial"/>
                <a:cs typeface="Arial"/>
              </a:rPr>
              <a:t> </a:t>
            </a:r>
            <a:r>
              <a:rPr sz="2062" spc="76" dirty="0">
                <a:latin typeface="Arial"/>
                <a:cs typeface="Arial"/>
              </a:rPr>
              <a:t>booster</a:t>
            </a:r>
            <a:r>
              <a:rPr sz="2062" spc="-15" dirty="0">
                <a:latin typeface="Arial"/>
                <a:cs typeface="Arial"/>
              </a:rPr>
              <a:t> </a:t>
            </a:r>
            <a:r>
              <a:rPr sz="2062" spc="33" dirty="0">
                <a:latin typeface="Arial"/>
                <a:cs typeface="Arial"/>
              </a:rPr>
              <a:t>versions</a:t>
            </a:r>
            <a:r>
              <a:rPr sz="2062" spc="-12" dirty="0">
                <a:latin typeface="Arial"/>
                <a:cs typeface="Arial"/>
              </a:rPr>
              <a:t> </a:t>
            </a:r>
            <a:r>
              <a:rPr sz="2062" spc="103" dirty="0">
                <a:latin typeface="Arial"/>
                <a:cs typeface="Arial"/>
              </a:rPr>
              <a:t>which</a:t>
            </a:r>
            <a:r>
              <a:rPr sz="2062" spc="-15" dirty="0">
                <a:latin typeface="Arial"/>
                <a:cs typeface="Arial"/>
              </a:rPr>
              <a:t> </a:t>
            </a:r>
            <a:r>
              <a:rPr sz="2062" dirty="0">
                <a:latin typeface="Arial"/>
                <a:cs typeface="Arial"/>
              </a:rPr>
              <a:t>have</a:t>
            </a:r>
            <a:r>
              <a:rPr sz="2062" spc="-12" dirty="0">
                <a:latin typeface="Arial"/>
                <a:cs typeface="Arial"/>
              </a:rPr>
              <a:t> </a:t>
            </a:r>
            <a:r>
              <a:rPr sz="2062" spc="69" dirty="0">
                <a:latin typeface="Arial"/>
                <a:cs typeface="Arial"/>
              </a:rPr>
              <a:t>carried</a:t>
            </a:r>
            <a:r>
              <a:rPr sz="2062" spc="-15" dirty="0">
                <a:latin typeface="Arial"/>
                <a:cs typeface="Arial"/>
              </a:rPr>
              <a:t> </a:t>
            </a:r>
            <a:r>
              <a:rPr sz="2062" spc="85" dirty="0">
                <a:latin typeface="Arial"/>
                <a:cs typeface="Arial"/>
              </a:rPr>
              <a:t>the</a:t>
            </a:r>
            <a:r>
              <a:rPr sz="2062" spc="-12" dirty="0">
                <a:latin typeface="Arial"/>
                <a:cs typeface="Arial"/>
              </a:rPr>
              <a:t> </a:t>
            </a:r>
            <a:r>
              <a:rPr sz="2062" spc="76" dirty="0">
                <a:latin typeface="Arial"/>
                <a:cs typeface="Arial"/>
              </a:rPr>
              <a:t>maximum </a:t>
            </a:r>
            <a:r>
              <a:rPr sz="2062" spc="61" dirty="0">
                <a:latin typeface="Arial"/>
                <a:cs typeface="Arial"/>
              </a:rPr>
              <a:t>payload</a:t>
            </a:r>
            <a:r>
              <a:rPr sz="2062" spc="-27" dirty="0">
                <a:latin typeface="Arial"/>
                <a:cs typeface="Arial"/>
              </a:rPr>
              <a:t> </a:t>
            </a:r>
            <a:r>
              <a:rPr sz="2062" spc="-6" dirty="0">
                <a:latin typeface="Arial"/>
                <a:cs typeface="Arial"/>
              </a:rPr>
              <a:t>mass.</a:t>
            </a:r>
            <a:endParaRPr sz="2062" dirty="0">
              <a:latin typeface="Arial"/>
              <a:cs typeface="Arial"/>
            </a:endParaRPr>
          </a:p>
        </p:txBody>
      </p:sp>
      <p:pic>
        <p:nvPicPr>
          <p:cNvPr id="4" name="object 4"/>
          <p:cNvPicPr/>
          <p:nvPr/>
        </p:nvPicPr>
        <p:blipFill>
          <a:blip r:embed="rId2" cstate="print"/>
          <a:stretch>
            <a:fillRect/>
          </a:stretch>
        </p:blipFill>
        <p:spPr>
          <a:xfrm>
            <a:off x="698879" y="1523893"/>
            <a:ext cx="10794242" cy="3492254"/>
          </a:xfrm>
          <a:prstGeom prst="rect">
            <a:avLst/>
          </a:prstGeom>
        </p:spPr>
      </p:pic>
      <p:sp>
        <p:nvSpPr>
          <p:cNvPr id="5" name="Title 1">
            <a:extLst>
              <a:ext uri="{FF2B5EF4-FFF2-40B4-BE49-F238E27FC236}">
                <a16:creationId xmlns:a16="http://schemas.microsoft.com/office/drawing/2014/main" id="{3761EA63-8EBC-1A50-9C83-A9A36FF15AF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698879" y="3751009"/>
            <a:ext cx="9809135" cy="1583098"/>
          </a:xfrm>
          <a:prstGeom prst="rect">
            <a:avLst/>
          </a:prstGeom>
        </p:spPr>
        <p:txBody>
          <a:bodyPr vert="horz" wrap="square" lIns="0" tIns="226033" rIns="0" bIns="0" rtlCol="0">
            <a:spAutoFit/>
          </a:bodyPr>
          <a:lstStyle/>
          <a:p>
            <a:pPr marL="7701">
              <a:spcBef>
                <a:spcPts val="1780"/>
              </a:spcBef>
            </a:pPr>
            <a:r>
              <a:rPr sz="2698" spc="79" dirty="0">
                <a:latin typeface="Arial"/>
                <a:cs typeface="Arial"/>
              </a:rPr>
              <a:t>Explanation:</a:t>
            </a:r>
            <a:endParaRPr sz="2698" dirty="0">
              <a:latin typeface="Arial"/>
              <a:cs typeface="Arial"/>
            </a:endParaRPr>
          </a:p>
          <a:p>
            <a:pPr marL="845601" marR="3081" indent="-279556">
              <a:lnSpc>
                <a:spcPct val="111300"/>
              </a:lnSpc>
              <a:spcBef>
                <a:spcPts val="1210"/>
              </a:spcBef>
              <a:buChar char="•"/>
              <a:tabLst>
                <a:tab pos="845601" algn="l"/>
              </a:tabLst>
            </a:pPr>
            <a:r>
              <a:rPr sz="2395" spc="67" dirty="0">
                <a:latin typeface="Arial"/>
                <a:cs typeface="Arial"/>
              </a:rPr>
              <a:t>Listing</a:t>
            </a:r>
            <a:r>
              <a:rPr sz="2395" spc="-24" dirty="0">
                <a:latin typeface="Arial"/>
                <a:cs typeface="Arial"/>
              </a:rPr>
              <a:t> </a:t>
            </a:r>
            <a:r>
              <a:rPr sz="2395" spc="100" dirty="0">
                <a:latin typeface="Arial"/>
                <a:cs typeface="Arial"/>
              </a:rPr>
              <a:t>the</a:t>
            </a:r>
            <a:r>
              <a:rPr sz="2395" spc="-21" dirty="0">
                <a:latin typeface="Arial"/>
                <a:cs typeface="Arial"/>
              </a:rPr>
              <a:t> </a:t>
            </a:r>
            <a:r>
              <a:rPr sz="2395" spc="73" dirty="0">
                <a:latin typeface="Arial"/>
                <a:cs typeface="Arial"/>
              </a:rPr>
              <a:t>failed</a:t>
            </a:r>
            <a:r>
              <a:rPr sz="2395" spc="-24" dirty="0">
                <a:latin typeface="Arial"/>
                <a:cs typeface="Arial"/>
              </a:rPr>
              <a:t> </a:t>
            </a:r>
            <a:r>
              <a:rPr sz="2395" spc="88" dirty="0">
                <a:latin typeface="Arial"/>
                <a:cs typeface="Arial"/>
              </a:rPr>
              <a:t>landing</a:t>
            </a:r>
            <a:r>
              <a:rPr sz="2395" spc="-21" dirty="0">
                <a:latin typeface="Arial"/>
                <a:cs typeface="Arial"/>
              </a:rPr>
              <a:t> </a:t>
            </a:r>
            <a:r>
              <a:rPr sz="2395" spc="97" dirty="0">
                <a:latin typeface="Arial"/>
                <a:cs typeface="Arial"/>
              </a:rPr>
              <a:t>outcomes</a:t>
            </a:r>
            <a:r>
              <a:rPr sz="2395" spc="-21" dirty="0">
                <a:latin typeface="Arial"/>
                <a:cs typeface="Arial"/>
              </a:rPr>
              <a:t> </a:t>
            </a:r>
            <a:r>
              <a:rPr sz="2395" spc="82" dirty="0">
                <a:latin typeface="Arial"/>
                <a:cs typeface="Arial"/>
              </a:rPr>
              <a:t>in</a:t>
            </a:r>
            <a:r>
              <a:rPr sz="2395" spc="-24" dirty="0">
                <a:latin typeface="Arial"/>
                <a:cs typeface="Arial"/>
              </a:rPr>
              <a:t> </a:t>
            </a:r>
            <a:r>
              <a:rPr sz="2395" spc="94" dirty="0">
                <a:latin typeface="Arial"/>
                <a:cs typeface="Arial"/>
              </a:rPr>
              <a:t>drone</a:t>
            </a:r>
            <a:r>
              <a:rPr sz="2395" spc="-21" dirty="0">
                <a:latin typeface="Arial"/>
                <a:cs typeface="Arial"/>
              </a:rPr>
              <a:t> </a:t>
            </a:r>
            <a:r>
              <a:rPr sz="2395" spc="42" dirty="0">
                <a:latin typeface="Arial"/>
                <a:cs typeface="Arial"/>
              </a:rPr>
              <a:t>ship,</a:t>
            </a:r>
            <a:r>
              <a:rPr sz="2395" spc="-21" dirty="0">
                <a:latin typeface="Arial"/>
                <a:cs typeface="Arial"/>
              </a:rPr>
              <a:t> </a:t>
            </a:r>
            <a:r>
              <a:rPr sz="2395" spc="91" dirty="0">
                <a:latin typeface="Arial"/>
                <a:cs typeface="Arial"/>
              </a:rPr>
              <a:t>their</a:t>
            </a:r>
            <a:r>
              <a:rPr sz="2395" spc="-24" dirty="0">
                <a:latin typeface="Arial"/>
                <a:cs typeface="Arial"/>
              </a:rPr>
              <a:t> </a:t>
            </a:r>
            <a:r>
              <a:rPr sz="2395" spc="85" dirty="0">
                <a:latin typeface="Arial"/>
                <a:cs typeface="Arial"/>
              </a:rPr>
              <a:t>booster </a:t>
            </a:r>
            <a:r>
              <a:rPr sz="2395" spc="39" dirty="0">
                <a:latin typeface="Arial"/>
                <a:cs typeface="Arial"/>
              </a:rPr>
              <a:t>versions</a:t>
            </a:r>
            <a:r>
              <a:rPr sz="2395" spc="-27" dirty="0">
                <a:latin typeface="Arial"/>
                <a:cs typeface="Arial"/>
              </a:rPr>
              <a:t> </a:t>
            </a:r>
            <a:r>
              <a:rPr sz="2395" spc="67" dirty="0">
                <a:latin typeface="Arial"/>
                <a:cs typeface="Arial"/>
              </a:rPr>
              <a:t>and</a:t>
            </a:r>
            <a:r>
              <a:rPr sz="2395" spc="-24" dirty="0">
                <a:latin typeface="Arial"/>
                <a:cs typeface="Arial"/>
              </a:rPr>
              <a:t> </a:t>
            </a:r>
            <a:r>
              <a:rPr sz="2395" spc="82" dirty="0">
                <a:latin typeface="Arial"/>
                <a:cs typeface="Arial"/>
              </a:rPr>
              <a:t>launch</a:t>
            </a:r>
            <a:r>
              <a:rPr sz="2395" spc="-27" dirty="0">
                <a:latin typeface="Arial"/>
                <a:cs typeface="Arial"/>
              </a:rPr>
              <a:t> </a:t>
            </a:r>
            <a:r>
              <a:rPr sz="2395" spc="55" dirty="0">
                <a:latin typeface="Arial"/>
                <a:cs typeface="Arial"/>
              </a:rPr>
              <a:t>site</a:t>
            </a:r>
            <a:r>
              <a:rPr sz="2395" spc="-24" dirty="0">
                <a:latin typeface="Arial"/>
                <a:cs typeface="Arial"/>
              </a:rPr>
              <a:t> </a:t>
            </a:r>
            <a:r>
              <a:rPr sz="2395" spc="39" dirty="0">
                <a:latin typeface="Arial"/>
                <a:cs typeface="Arial"/>
              </a:rPr>
              <a:t>names</a:t>
            </a:r>
            <a:r>
              <a:rPr sz="2395" spc="-27" dirty="0">
                <a:latin typeface="Arial"/>
                <a:cs typeface="Arial"/>
              </a:rPr>
              <a:t> </a:t>
            </a:r>
            <a:r>
              <a:rPr sz="2395" spc="103" dirty="0">
                <a:latin typeface="Arial"/>
                <a:cs typeface="Arial"/>
              </a:rPr>
              <a:t>for</a:t>
            </a:r>
            <a:r>
              <a:rPr sz="2395" spc="-24" dirty="0">
                <a:latin typeface="Arial"/>
                <a:cs typeface="Arial"/>
              </a:rPr>
              <a:t> </a:t>
            </a:r>
            <a:r>
              <a:rPr sz="2395" spc="100" dirty="0">
                <a:latin typeface="Arial"/>
                <a:cs typeface="Arial"/>
              </a:rPr>
              <a:t>the</a:t>
            </a:r>
            <a:r>
              <a:rPr sz="2395" spc="-24" dirty="0">
                <a:latin typeface="Arial"/>
                <a:cs typeface="Arial"/>
              </a:rPr>
              <a:t> </a:t>
            </a:r>
            <a:r>
              <a:rPr sz="2395" spc="103" dirty="0">
                <a:latin typeface="Arial"/>
                <a:cs typeface="Arial"/>
              </a:rPr>
              <a:t>months</a:t>
            </a:r>
            <a:r>
              <a:rPr sz="2395" spc="-27" dirty="0">
                <a:latin typeface="Arial"/>
                <a:cs typeface="Arial"/>
              </a:rPr>
              <a:t> </a:t>
            </a:r>
            <a:r>
              <a:rPr sz="2395" spc="82" dirty="0">
                <a:latin typeface="Arial"/>
                <a:cs typeface="Arial"/>
              </a:rPr>
              <a:t>in</a:t>
            </a:r>
            <a:r>
              <a:rPr sz="2395" spc="-24" dirty="0">
                <a:latin typeface="Arial"/>
                <a:cs typeface="Arial"/>
              </a:rPr>
              <a:t> </a:t>
            </a:r>
            <a:r>
              <a:rPr sz="2395" spc="33" dirty="0">
                <a:latin typeface="Arial"/>
                <a:cs typeface="Arial"/>
              </a:rPr>
              <a:t>year</a:t>
            </a:r>
            <a:r>
              <a:rPr sz="2395" spc="-27" dirty="0">
                <a:latin typeface="Arial"/>
                <a:cs typeface="Arial"/>
              </a:rPr>
              <a:t> </a:t>
            </a:r>
            <a:r>
              <a:rPr sz="2395" spc="-12" dirty="0">
                <a:latin typeface="Arial"/>
                <a:cs typeface="Arial"/>
              </a:rPr>
              <a:t>2015.</a:t>
            </a:r>
            <a:endParaRPr sz="2395" dirty="0">
              <a:latin typeface="Arial"/>
              <a:cs typeface="Arial"/>
            </a:endParaRPr>
          </a:p>
        </p:txBody>
      </p:sp>
      <p:pic>
        <p:nvPicPr>
          <p:cNvPr id="4" name="object 4"/>
          <p:cNvPicPr/>
          <p:nvPr/>
        </p:nvPicPr>
        <p:blipFill>
          <a:blip r:embed="rId2" cstate="print"/>
          <a:stretch>
            <a:fillRect/>
          </a:stretch>
        </p:blipFill>
        <p:spPr>
          <a:xfrm>
            <a:off x="698879" y="1523893"/>
            <a:ext cx="10794242" cy="1903885"/>
          </a:xfrm>
          <a:prstGeom prst="rect">
            <a:avLst/>
          </a:prstGeom>
        </p:spPr>
      </p:pic>
      <p:sp>
        <p:nvSpPr>
          <p:cNvPr id="5" name="Title 1">
            <a:extLst>
              <a:ext uri="{FF2B5EF4-FFF2-40B4-BE49-F238E27FC236}">
                <a16:creationId xmlns:a16="http://schemas.microsoft.com/office/drawing/2014/main" id="{FB287456-2185-C405-151E-70B60785A1F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716575" y="5013193"/>
            <a:ext cx="10715192" cy="1339410"/>
          </a:xfrm>
          <a:prstGeom prst="rect">
            <a:avLst/>
          </a:prstGeom>
        </p:spPr>
        <p:txBody>
          <a:bodyPr vert="horz" wrap="square" lIns="0" tIns="192917" rIns="0" bIns="0" rtlCol="0">
            <a:spAutoFit/>
          </a:bodyPr>
          <a:lstStyle/>
          <a:p>
            <a:pPr marL="7701">
              <a:spcBef>
                <a:spcPts val="1519"/>
              </a:spcBef>
            </a:pPr>
            <a:r>
              <a:rPr sz="2274" spc="76" dirty="0">
                <a:latin typeface="Arial"/>
                <a:cs typeface="Arial"/>
              </a:rPr>
              <a:t>Explanation:</a:t>
            </a:r>
            <a:endParaRPr sz="2274" dirty="0">
              <a:latin typeface="Arial"/>
              <a:cs typeface="Arial"/>
            </a:endParaRPr>
          </a:p>
          <a:p>
            <a:pPr marL="804014" marR="3081" indent="-237584">
              <a:lnSpc>
                <a:spcPct val="110800"/>
              </a:lnSpc>
              <a:spcBef>
                <a:spcPts val="1031"/>
              </a:spcBef>
              <a:buChar char="•"/>
              <a:tabLst>
                <a:tab pos="804014" algn="l"/>
              </a:tabLst>
            </a:pPr>
            <a:r>
              <a:rPr sz="2031" dirty="0">
                <a:latin typeface="Arial"/>
                <a:cs typeface="Arial"/>
              </a:rPr>
              <a:t>Ranking</a:t>
            </a:r>
            <a:r>
              <a:rPr sz="2031" spc="-9" dirty="0">
                <a:latin typeface="Arial"/>
                <a:cs typeface="Arial"/>
              </a:rPr>
              <a:t> </a:t>
            </a:r>
            <a:r>
              <a:rPr sz="2031" spc="94" dirty="0">
                <a:latin typeface="Arial"/>
                <a:cs typeface="Arial"/>
              </a:rPr>
              <a:t>the</a:t>
            </a:r>
            <a:r>
              <a:rPr sz="2031" spc="-6" dirty="0">
                <a:latin typeface="Arial"/>
                <a:cs typeface="Arial"/>
              </a:rPr>
              <a:t> </a:t>
            </a:r>
            <a:r>
              <a:rPr sz="2031" spc="109" dirty="0">
                <a:latin typeface="Arial"/>
                <a:cs typeface="Arial"/>
              </a:rPr>
              <a:t>count</a:t>
            </a:r>
            <a:r>
              <a:rPr sz="2031" spc="-9" dirty="0">
                <a:latin typeface="Arial"/>
                <a:cs typeface="Arial"/>
              </a:rPr>
              <a:t> </a:t>
            </a:r>
            <a:r>
              <a:rPr sz="2031" spc="118" dirty="0">
                <a:latin typeface="Arial"/>
                <a:cs typeface="Arial"/>
              </a:rPr>
              <a:t>of</a:t>
            </a:r>
            <a:r>
              <a:rPr sz="2031" spc="-6" dirty="0">
                <a:latin typeface="Arial"/>
                <a:cs typeface="Arial"/>
              </a:rPr>
              <a:t> </a:t>
            </a:r>
            <a:r>
              <a:rPr sz="2031" spc="73" dirty="0">
                <a:latin typeface="Arial"/>
                <a:cs typeface="Arial"/>
              </a:rPr>
              <a:t>landing</a:t>
            </a:r>
            <a:r>
              <a:rPr sz="2031" spc="-6" dirty="0">
                <a:latin typeface="Arial"/>
                <a:cs typeface="Arial"/>
              </a:rPr>
              <a:t> </a:t>
            </a:r>
            <a:r>
              <a:rPr sz="2031" spc="91" dirty="0">
                <a:latin typeface="Arial"/>
                <a:cs typeface="Arial"/>
              </a:rPr>
              <a:t>outcomes</a:t>
            </a:r>
            <a:r>
              <a:rPr sz="2031" spc="-9" dirty="0">
                <a:latin typeface="Arial"/>
                <a:cs typeface="Arial"/>
              </a:rPr>
              <a:t> </a:t>
            </a:r>
            <a:r>
              <a:rPr sz="2031" spc="42" dirty="0">
                <a:latin typeface="Arial"/>
                <a:cs typeface="Arial"/>
              </a:rPr>
              <a:t>(such</a:t>
            </a:r>
            <a:r>
              <a:rPr sz="2031" spc="-6" dirty="0">
                <a:latin typeface="Arial"/>
                <a:cs typeface="Arial"/>
              </a:rPr>
              <a:t> </a:t>
            </a:r>
            <a:r>
              <a:rPr sz="2031" dirty="0">
                <a:latin typeface="Arial"/>
                <a:cs typeface="Arial"/>
              </a:rPr>
              <a:t>as</a:t>
            </a:r>
            <a:r>
              <a:rPr sz="2031" spc="-9" dirty="0">
                <a:latin typeface="Arial"/>
                <a:cs typeface="Arial"/>
              </a:rPr>
              <a:t> </a:t>
            </a:r>
            <a:r>
              <a:rPr sz="2031" dirty="0">
                <a:latin typeface="Arial"/>
                <a:cs typeface="Arial"/>
              </a:rPr>
              <a:t>Failure</a:t>
            </a:r>
            <a:r>
              <a:rPr sz="2031" spc="-6" dirty="0">
                <a:latin typeface="Arial"/>
                <a:cs typeface="Arial"/>
              </a:rPr>
              <a:t> </a:t>
            </a:r>
            <a:r>
              <a:rPr sz="2031" spc="64" dirty="0">
                <a:latin typeface="Arial"/>
                <a:cs typeface="Arial"/>
              </a:rPr>
              <a:t>(drone</a:t>
            </a:r>
            <a:r>
              <a:rPr sz="2031" spc="-6" dirty="0">
                <a:latin typeface="Arial"/>
                <a:cs typeface="Arial"/>
              </a:rPr>
              <a:t> </a:t>
            </a:r>
            <a:r>
              <a:rPr sz="2031" spc="42" dirty="0">
                <a:latin typeface="Arial"/>
                <a:cs typeface="Arial"/>
              </a:rPr>
              <a:t>ship)</a:t>
            </a:r>
            <a:r>
              <a:rPr sz="2031" spc="-9" dirty="0">
                <a:latin typeface="Arial"/>
                <a:cs typeface="Arial"/>
              </a:rPr>
              <a:t> </a:t>
            </a:r>
            <a:r>
              <a:rPr sz="2031" spc="88" dirty="0">
                <a:latin typeface="Arial"/>
                <a:cs typeface="Arial"/>
              </a:rPr>
              <a:t>or</a:t>
            </a:r>
            <a:r>
              <a:rPr sz="2031" spc="-6" dirty="0">
                <a:latin typeface="Arial"/>
                <a:cs typeface="Arial"/>
              </a:rPr>
              <a:t> </a:t>
            </a:r>
            <a:r>
              <a:rPr sz="2031" spc="24" dirty="0">
                <a:latin typeface="Arial"/>
                <a:cs typeface="Arial"/>
              </a:rPr>
              <a:t>Success </a:t>
            </a:r>
            <a:r>
              <a:rPr sz="2031" spc="85" dirty="0">
                <a:latin typeface="Arial"/>
                <a:cs typeface="Arial"/>
              </a:rPr>
              <a:t>(ground</a:t>
            </a:r>
            <a:r>
              <a:rPr sz="2031" spc="-15" dirty="0">
                <a:latin typeface="Arial"/>
                <a:cs typeface="Arial"/>
              </a:rPr>
              <a:t> </a:t>
            </a:r>
            <a:r>
              <a:rPr sz="2031" spc="36" dirty="0">
                <a:latin typeface="Arial"/>
                <a:cs typeface="Arial"/>
              </a:rPr>
              <a:t>pad))</a:t>
            </a:r>
            <a:r>
              <a:rPr sz="2031" spc="-12" dirty="0">
                <a:latin typeface="Arial"/>
                <a:cs typeface="Arial"/>
              </a:rPr>
              <a:t> </a:t>
            </a:r>
            <a:r>
              <a:rPr sz="2031" spc="82" dirty="0">
                <a:latin typeface="Arial"/>
                <a:cs typeface="Arial"/>
              </a:rPr>
              <a:t>between</a:t>
            </a:r>
            <a:r>
              <a:rPr sz="2031" spc="-12" dirty="0">
                <a:latin typeface="Arial"/>
                <a:cs typeface="Arial"/>
              </a:rPr>
              <a:t> </a:t>
            </a:r>
            <a:r>
              <a:rPr sz="2031" spc="94" dirty="0">
                <a:latin typeface="Arial"/>
                <a:cs typeface="Arial"/>
              </a:rPr>
              <a:t>the</a:t>
            </a:r>
            <a:r>
              <a:rPr sz="2031" spc="-15" dirty="0">
                <a:latin typeface="Arial"/>
                <a:cs typeface="Arial"/>
              </a:rPr>
              <a:t> </a:t>
            </a:r>
            <a:r>
              <a:rPr sz="2031" spc="67" dirty="0">
                <a:latin typeface="Arial"/>
                <a:cs typeface="Arial"/>
              </a:rPr>
              <a:t>date</a:t>
            </a:r>
            <a:r>
              <a:rPr sz="2031" spc="-12" dirty="0">
                <a:latin typeface="Arial"/>
                <a:cs typeface="Arial"/>
              </a:rPr>
              <a:t> </a:t>
            </a:r>
            <a:r>
              <a:rPr sz="2031" spc="69" dirty="0">
                <a:latin typeface="Arial"/>
                <a:cs typeface="Arial"/>
              </a:rPr>
              <a:t>2010-</a:t>
            </a:r>
            <a:r>
              <a:rPr sz="2031" spc="94" dirty="0">
                <a:latin typeface="Arial"/>
                <a:cs typeface="Arial"/>
              </a:rPr>
              <a:t>06-</a:t>
            </a:r>
            <a:r>
              <a:rPr sz="2031" spc="115" dirty="0">
                <a:latin typeface="Arial"/>
                <a:cs typeface="Arial"/>
              </a:rPr>
              <a:t>04</a:t>
            </a:r>
            <a:r>
              <a:rPr sz="2031" spc="-12" dirty="0">
                <a:latin typeface="Arial"/>
                <a:cs typeface="Arial"/>
              </a:rPr>
              <a:t> </a:t>
            </a:r>
            <a:r>
              <a:rPr sz="2031" spc="67" dirty="0">
                <a:latin typeface="Arial"/>
                <a:cs typeface="Arial"/>
              </a:rPr>
              <a:t>and</a:t>
            </a:r>
            <a:r>
              <a:rPr sz="2031" spc="-15" dirty="0">
                <a:latin typeface="Arial"/>
                <a:cs typeface="Arial"/>
              </a:rPr>
              <a:t> </a:t>
            </a:r>
            <a:r>
              <a:rPr sz="2031" spc="-52" dirty="0">
                <a:latin typeface="Arial"/>
                <a:cs typeface="Arial"/>
              </a:rPr>
              <a:t>2017-</a:t>
            </a:r>
            <a:r>
              <a:rPr sz="2031" spc="106" dirty="0">
                <a:latin typeface="Arial"/>
                <a:cs typeface="Arial"/>
              </a:rPr>
              <a:t>03-</a:t>
            </a:r>
            <a:r>
              <a:rPr sz="2031" spc="115" dirty="0">
                <a:latin typeface="Arial"/>
                <a:cs typeface="Arial"/>
              </a:rPr>
              <a:t>20</a:t>
            </a:r>
            <a:r>
              <a:rPr sz="2031" spc="-12" dirty="0">
                <a:latin typeface="Arial"/>
                <a:cs typeface="Arial"/>
              </a:rPr>
              <a:t> </a:t>
            </a:r>
            <a:r>
              <a:rPr sz="2031" spc="69" dirty="0">
                <a:latin typeface="Arial"/>
                <a:cs typeface="Arial"/>
              </a:rPr>
              <a:t>in</a:t>
            </a:r>
            <a:r>
              <a:rPr sz="2031" spc="-12" dirty="0">
                <a:latin typeface="Arial"/>
                <a:cs typeface="Arial"/>
              </a:rPr>
              <a:t> </a:t>
            </a:r>
            <a:r>
              <a:rPr sz="2031" spc="79" dirty="0">
                <a:latin typeface="Arial"/>
                <a:cs typeface="Arial"/>
              </a:rPr>
              <a:t>descending</a:t>
            </a:r>
            <a:r>
              <a:rPr sz="2031" spc="-15" dirty="0">
                <a:latin typeface="Arial"/>
                <a:cs typeface="Arial"/>
              </a:rPr>
              <a:t> </a:t>
            </a:r>
            <a:r>
              <a:rPr sz="2031" spc="39" dirty="0">
                <a:solidFill>
                  <a:srgbClr val="FFFFFF"/>
                </a:solidFill>
                <a:latin typeface="Arial"/>
                <a:cs typeface="Arial"/>
              </a:rPr>
              <a:t>order.</a:t>
            </a:r>
            <a:endParaRPr sz="2031" dirty="0">
              <a:latin typeface="Arial"/>
              <a:cs typeface="Arial"/>
            </a:endParaRPr>
          </a:p>
        </p:txBody>
      </p:sp>
      <p:pic>
        <p:nvPicPr>
          <p:cNvPr id="4" name="object 4"/>
          <p:cNvPicPr/>
          <p:nvPr/>
        </p:nvPicPr>
        <p:blipFill>
          <a:blip r:embed="rId2" cstate="print"/>
          <a:stretch>
            <a:fillRect/>
          </a:stretch>
        </p:blipFill>
        <p:spPr>
          <a:xfrm>
            <a:off x="698879" y="1523893"/>
            <a:ext cx="10794242" cy="3490967"/>
          </a:xfrm>
          <a:prstGeom prst="rect">
            <a:avLst/>
          </a:prstGeom>
        </p:spPr>
      </p:pic>
      <p:sp>
        <p:nvSpPr>
          <p:cNvPr id="5" name="Title 1">
            <a:extLst>
              <a:ext uri="{FF2B5EF4-FFF2-40B4-BE49-F238E27FC236}">
                <a16:creationId xmlns:a16="http://schemas.microsoft.com/office/drawing/2014/main" id="{0BCA8B2A-2DD3-DF49-635E-AA765A7CAAA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261641"/>
            <a:ext cx="10530114" cy="516557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200" dirty="0">
                <a:solidFill>
                  <a:schemeClr val="accent3">
                    <a:lumMod val="25000"/>
                  </a:schemeClr>
                </a:solidFill>
                <a:latin typeface="Abadi" panose="020B0604020104020204" pitchFamily="34" charset="0"/>
              </a:rPr>
              <a:t>Space X is the most successful company of the commercial space age, making space travel affordable. The company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Based on public information and machine learning models, we are going to predict if SpaceX will reuse the first stage. </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marL="0" indent="0">
              <a:spcBef>
                <a:spcPts val="1400"/>
              </a:spcBef>
              <a:buNone/>
            </a:pPr>
            <a:r>
              <a:rPr lang="en-US" sz="2200" dirty="0">
                <a:solidFill>
                  <a:schemeClr val="accent3">
                    <a:lumMod val="25000"/>
                  </a:schemeClr>
                </a:solidFill>
                <a:latin typeface="Abadi" panose="020B0604020104020204" pitchFamily="34" charset="0"/>
              </a:rPr>
              <a:t>SpaceX is the most successful company of the commercial space age, making space travel affordable. The company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Based on public information and machine learning models, we are going to predict if SpaceX will reuse the first stage.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716575" y="1474994"/>
            <a:ext cx="4522198" cy="4697787"/>
          </a:xfrm>
          <a:prstGeom prst="rect">
            <a:avLst/>
          </a:prstGeom>
        </p:spPr>
        <p:txBody>
          <a:bodyPr vert="horz" wrap="square" lIns="0" tIns="134773" rIns="0" bIns="0" rtlCol="0">
            <a:spAutoFit/>
          </a:bodyPr>
          <a:lstStyle/>
          <a:p>
            <a:pPr marL="7701">
              <a:spcBef>
                <a:spcPts val="1061"/>
              </a:spcBef>
            </a:pPr>
            <a:r>
              <a:rPr sz="1637" spc="49" dirty="0">
                <a:latin typeface="Arial"/>
                <a:cs typeface="Arial"/>
              </a:rPr>
              <a:t>Explanation:</a:t>
            </a:r>
            <a:endParaRPr sz="1637" dirty="0">
              <a:latin typeface="Arial"/>
              <a:cs typeface="Arial"/>
            </a:endParaRPr>
          </a:p>
          <a:p>
            <a:pPr marL="736627" marR="3081" indent="-170583">
              <a:lnSpc>
                <a:spcPct val="108800"/>
              </a:lnSpc>
              <a:spcBef>
                <a:spcPts val="737"/>
              </a:spcBef>
              <a:buChar char="•"/>
              <a:tabLst>
                <a:tab pos="736627" algn="l"/>
              </a:tabLst>
            </a:pPr>
            <a:r>
              <a:rPr sz="1455" spc="45" dirty="0">
                <a:latin typeface="Arial"/>
                <a:cs typeface="Arial"/>
              </a:rPr>
              <a:t>Most</a:t>
            </a:r>
            <a:r>
              <a:rPr sz="1455" spc="6" dirty="0">
                <a:latin typeface="Arial"/>
                <a:cs typeface="Arial"/>
              </a:rPr>
              <a:t> </a:t>
            </a:r>
            <a:r>
              <a:rPr sz="1455" spc="85" dirty="0">
                <a:latin typeface="Arial"/>
                <a:cs typeface="Arial"/>
              </a:rPr>
              <a:t>of</a:t>
            </a:r>
            <a:r>
              <a:rPr sz="1455" spc="6" dirty="0">
                <a:latin typeface="Arial"/>
                <a:cs typeface="Arial"/>
              </a:rPr>
              <a:t> </a:t>
            </a:r>
            <a:r>
              <a:rPr sz="1455" spc="39" dirty="0">
                <a:latin typeface="Arial"/>
                <a:cs typeface="Arial"/>
              </a:rPr>
              <a:t>Launch</a:t>
            </a:r>
            <a:r>
              <a:rPr sz="1455" spc="6" dirty="0">
                <a:latin typeface="Arial"/>
                <a:cs typeface="Arial"/>
              </a:rPr>
              <a:t> </a:t>
            </a:r>
            <a:r>
              <a:rPr sz="1455" dirty="0">
                <a:latin typeface="Arial"/>
                <a:cs typeface="Arial"/>
              </a:rPr>
              <a:t>sites</a:t>
            </a:r>
            <a:r>
              <a:rPr sz="1455" spc="6" dirty="0">
                <a:latin typeface="Arial"/>
                <a:cs typeface="Arial"/>
              </a:rPr>
              <a:t> </a:t>
            </a:r>
            <a:r>
              <a:rPr sz="1455" dirty="0">
                <a:latin typeface="Arial"/>
                <a:cs typeface="Arial"/>
              </a:rPr>
              <a:t>are</a:t>
            </a:r>
            <a:r>
              <a:rPr sz="1455" spc="6" dirty="0">
                <a:latin typeface="Arial"/>
                <a:cs typeface="Arial"/>
              </a:rPr>
              <a:t> </a:t>
            </a:r>
            <a:r>
              <a:rPr sz="1455" spc="49" dirty="0">
                <a:latin typeface="Arial"/>
                <a:cs typeface="Arial"/>
              </a:rPr>
              <a:t>in</a:t>
            </a:r>
            <a:r>
              <a:rPr sz="1455" spc="6" dirty="0">
                <a:latin typeface="Arial"/>
                <a:cs typeface="Arial"/>
              </a:rPr>
              <a:t> </a:t>
            </a:r>
            <a:r>
              <a:rPr sz="1455" spc="64" dirty="0">
                <a:latin typeface="Arial"/>
                <a:cs typeface="Arial"/>
              </a:rPr>
              <a:t>proximity</a:t>
            </a:r>
            <a:r>
              <a:rPr sz="1455" spc="6" dirty="0">
                <a:latin typeface="Arial"/>
                <a:cs typeface="Arial"/>
              </a:rPr>
              <a:t> </a:t>
            </a:r>
            <a:r>
              <a:rPr sz="1455" spc="91" dirty="0">
                <a:latin typeface="Arial"/>
                <a:cs typeface="Arial"/>
              </a:rPr>
              <a:t>to</a:t>
            </a:r>
            <a:r>
              <a:rPr sz="1455" spc="6" dirty="0">
                <a:latin typeface="Arial"/>
                <a:cs typeface="Arial"/>
              </a:rPr>
              <a:t> </a:t>
            </a:r>
            <a:r>
              <a:rPr sz="1455" spc="52" dirty="0">
                <a:latin typeface="Arial"/>
                <a:cs typeface="Arial"/>
              </a:rPr>
              <a:t>the </a:t>
            </a:r>
            <a:r>
              <a:rPr sz="1455" spc="36" dirty="0">
                <a:latin typeface="Arial"/>
                <a:cs typeface="Arial"/>
              </a:rPr>
              <a:t>Equator</a:t>
            </a:r>
            <a:r>
              <a:rPr sz="1455" spc="-12" dirty="0">
                <a:latin typeface="Arial"/>
                <a:cs typeface="Arial"/>
              </a:rPr>
              <a:t> </a:t>
            </a:r>
            <a:r>
              <a:rPr sz="1455" spc="30" dirty="0">
                <a:latin typeface="Arial"/>
                <a:cs typeface="Arial"/>
              </a:rPr>
              <a:t>line.</a:t>
            </a:r>
            <a:r>
              <a:rPr sz="1455" spc="-12" dirty="0">
                <a:latin typeface="Arial"/>
                <a:cs typeface="Arial"/>
              </a:rPr>
              <a:t> </a:t>
            </a:r>
            <a:r>
              <a:rPr sz="1455" dirty="0">
                <a:latin typeface="Arial"/>
                <a:cs typeface="Arial"/>
              </a:rPr>
              <a:t>The</a:t>
            </a:r>
            <a:r>
              <a:rPr sz="1455" spc="-12" dirty="0">
                <a:latin typeface="Arial"/>
                <a:cs typeface="Arial"/>
              </a:rPr>
              <a:t> </a:t>
            </a:r>
            <a:r>
              <a:rPr sz="1455" spc="45" dirty="0">
                <a:latin typeface="Arial"/>
                <a:cs typeface="Arial"/>
              </a:rPr>
              <a:t>land</a:t>
            </a:r>
            <a:r>
              <a:rPr sz="1455" spc="-12" dirty="0">
                <a:latin typeface="Arial"/>
                <a:cs typeface="Arial"/>
              </a:rPr>
              <a:t> </a:t>
            </a:r>
            <a:r>
              <a:rPr sz="1455" dirty="0">
                <a:latin typeface="Arial"/>
                <a:cs typeface="Arial"/>
              </a:rPr>
              <a:t>is</a:t>
            </a:r>
            <a:r>
              <a:rPr sz="1455" spc="-9" dirty="0">
                <a:latin typeface="Arial"/>
                <a:cs typeface="Arial"/>
              </a:rPr>
              <a:t> </a:t>
            </a:r>
            <a:r>
              <a:rPr sz="1455" spc="69" dirty="0">
                <a:latin typeface="Arial"/>
                <a:cs typeface="Arial"/>
              </a:rPr>
              <a:t>moving</a:t>
            </a:r>
            <a:r>
              <a:rPr sz="1455" spc="-12" dirty="0">
                <a:latin typeface="Arial"/>
                <a:cs typeface="Arial"/>
              </a:rPr>
              <a:t> </a:t>
            </a:r>
            <a:r>
              <a:rPr sz="1455" spc="36" dirty="0">
                <a:latin typeface="Arial"/>
                <a:cs typeface="Arial"/>
              </a:rPr>
              <a:t>faster</a:t>
            </a:r>
            <a:r>
              <a:rPr sz="1455" spc="-12" dirty="0">
                <a:latin typeface="Arial"/>
                <a:cs typeface="Arial"/>
              </a:rPr>
              <a:t> </a:t>
            </a:r>
            <a:r>
              <a:rPr sz="1455" spc="33" dirty="0">
                <a:latin typeface="Arial"/>
                <a:cs typeface="Arial"/>
              </a:rPr>
              <a:t>at </a:t>
            </a:r>
            <a:r>
              <a:rPr sz="1455" spc="67" dirty="0">
                <a:latin typeface="Arial"/>
                <a:cs typeface="Arial"/>
              </a:rPr>
              <a:t>the</a:t>
            </a:r>
            <a:r>
              <a:rPr sz="1455" spc="-6" dirty="0">
                <a:latin typeface="Arial"/>
                <a:cs typeface="Arial"/>
              </a:rPr>
              <a:t> </a:t>
            </a:r>
            <a:r>
              <a:rPr sz="1455" spc="55" dirty="0">
                <a:latin typeface="Arial"/>
                <a:cs typeface="Arial"/>
              </a:rPr>
              <a:t>equator</a:t>
            </a:r>
            <a:r>
              <a:rPr sz="1455" spc="-6" dirty="0">
                <a:latin typeface="Arial"/>
                <a:cs typeface="Arial"/>
              </a:rPr>
              <a:t> </a:t>
            </a:r>
            <a:r>
              <a:rPr sz="1455" spc="49" dirty="0">
                <a:latin typeface="Arial"/>
                <a:cs typeface="Arial"/>
              </a:rPr>
              <a:t>than</a:t>
            </a:r>
            <a:r>
              <a:rPr sz="1455" spc="-6" dirty="0">
                <a:latin typeface="Arial"/>
                <a:cs typeface="Arial"/>
              </a:rPr>
              <a:t> </a:t>
            </a:r>
            <a:r>
              <a:rPr sz="1455" dirty="0">
                <a:latin typeface="Arial"/>
                <a:cs typeface="Arial"/>
              </a:rPr>
              <a:t>any</a:t>
            </a:r>
            <a:r>
              <a:rPr sz="1455" spc="-6" dirty="0">
                <a:latin typeface="Arial"/>
                <a:cs typeface="Arial"/>
              </a:rPr>
              <a:t> </a:t>
            </a:r>
            <a:r>
              <a:rPr sz="1455" spc="64" dirty="0">
                <a:latin typeface="Arial"/>
                <a:cs typeface="Arial"/>
              </a:rPr>
              <a:t>other</a:t>
            </a:r>
            <a:r>
              <a:rPr sz="1455" spc="-3" dirty="0">
                <a:latin typeface="Arial"/>
                <a:cs typeface="Arial"/>
              </a:rPr>
              <a:t> </a:t>
            </a:r>
            <a:r>
              <a:rPr sz="1455" spc="49" dirty="0">
                <a:latin typeface="Arial"/>
                <a:cs typeface="Arial"/>
              </a:rPr>
              <a:t>place</a:t>
            </a:r>
            <a:r>
              <a:rPr sz="1455" spc="-6" dirty="0">
                <a:latin typeface="Arial"/>
                <a:cs typeface="Arial"/>
              </a:rPr>
              <a:t> </a:t>
            </a:r>
            <a:r>
              <a:rPr sz="1455" spc="64" dirty="0">
                <a:latin typeface="Arial"/>
                <a:cs typeface="Arial"/>
              </a:rPr>
              <a:t>on</a:t>
            </a:r>
            <a:r>
              <a:rPr sz="1455" spc="-6" dirty="0">
                <a:latin typeface="Arial"/>
                <a:cs typeface="Arial"/>
              </a:rPr>
              <a:t> </a:t>
            </a:r>
            <a:r>
              <a:rPr sz="1455" spc="52" dirty="0">
                <a:latin typeface="Arial"/>
                <a:cs typeface="Arial"/>
              </a:rPr>
              <a:t>the </a:t>
            </a:r>
            <a:r>
              <a:rPr sz="1455" spc="39" dirty="0">
                <a:latin typeface="Arial"/>
                <a:cs typeface="Arial"/>
              </a:rPr>
              <a:t>surface</a:t>
            </a:r>
            <a:r>
              <a:rPr sz="1455" spc="-3" dirty="0">
                <a:latin typeface="Arial"/>
                <a:cs typeface="Arial"/>
              </a:rPr>
              <a:t> </a:t>
            </a:r>
            <a:r>
              <a:rPr sz="1455" spc="85" dirty="0">
                <a:latin typeface="Arial"/>
                <a:cs typeface="Arial"/>
              </a:rPr>
              <a:t>of</a:t>
            </a:r>
            <a:r>
              <a:rPr sz="1455" spc="-3" dirty="0">
                <a:latin typeface="Arial"/>
                <a:cs typeface="Arial"/>
              </a:rPr>
              <a:t> </a:t>
            </a:r>
            <a:r>
              <a:rPr sz="1455" spc="67" dirty="0">
                <a:latin typeface="Arial"/>
                <a:cs typeface="Arial"/>
              </a:rPr>
              <a:t>the</a:t>
            </a:r>
            <a:r>
              <a:rPr sz="1455" spc="-3" dirty="0">
                <a:latin typeface="Arial"/>
                <a:cs typeface="Arial"/>
              </a:rPr>
              <a:t> </a:t>
            </a:r>
            <a:r>
              <a:rPr sz="1455" dirty="0">
                <a:latin typeface="Arial"/>
                <a:cs typeface="Arial"/>
              </a:rPr>
              <a:t>Earth. </a:t>
            </a:r>
            <a:r>
              <a:rPr sz="1455" spc="58" dirty="0">
                <a:latin typeface="Arial"/>
                <a:cs typeface="Arial"/>
              </a:rPr>
              <a:t>Anything</a:t>
            </a:r>
            <a:r>
              <a:rPr sz="1455" spc="-3" dirty="0">
                <a:latin typeface="Arial"/>
                <a:cs typeface="Arial"/>
              </a:rPr>
              <a:t> </a:t>
            </a:r>
            <a:r>
              <a:rPr sz="1455" spc="64" dirty="0">
                <a:latin typeface="Arial"/>
                <a:cs typeface="Arial"/>
              </a:rPr>
              <a:t>on</a:t>
            </a:r>
            <a:r>
              <a:rPr sz="1455" spc="-3" dirty="0">
                <a:latin typeface="Arial"/>
                <a:cs typeface="Arial"/>
              </a:rPr>
              <a:t> </a:t>
            </a:r>
            <a:r>
              <a:rPr sz="1455" spc="52" dirty="0">
                <a:latin typeface="Arial"/>
                <a:cs typeface="Arial"/>
              </a:rPr>
              <a:t>the </a:t>
            </a:r>
            <a:r>
              <a:rPr sz="1455" spc="39" dirty="0">
                <a:latin typeface="Arial"/>
                <a:cs typeface="Arial"/>
              </a:rPr>
              <a:t>surface</a:t>
            </a:r>
            <a:r>
              <a:rPr sz="1455" spc="-6" dirty="0">
                <a:latin typeface="Arial"/>
                <a:cs typeface="Arial"/>
              </a:rPr>
              <a:t> </a:t>
            </a:r>
            <a:r>
              <a:rPr sz="1455" spc="85" dirty="0">
                <a:latin typeface="Arial"/>
                <a:cs typeface="Arial"/>
              </a:rPr>
              <a:t>of</a:t>
            </a:r>
            <a:r>
              <a:rPr sz="1455" spc="-6" dirty="0">
                <a:latin typeface="Arial"/>
                <a:cs typeface="Arial"/>
              </a:rPr>
              <a:t> </a:t>
            </a:r>
            <a:r>
              <a:rPr sz="1455" spc="67" dirty="0">
                <a:latin typeface="Arial"/>
                <a:cs typeface="Arial"/>
              </a:rPr>
              <a:t>the</a:t>
            </a:r>
            <a:r>
              <a:rPr sz="1455" spc="-3" dirty="0">
                <a:latin typeface="Arial"/>
                <a:cs typeface="Arial"/>
              </a:rPr>
              <a:t> </a:t>
            </a:r>
            <a:r>
              <a:rPr sz="1455" dirty="0">
                <a:latin typeface="Arial"/>
                <a:cs typeface="Arial"/>
              </a:rPr>
              <a:t>Earth</a:t>
            </a:r>
            <a:r>
              <a:rPr sz="1455" spc="-6" dirty="0">
                <a:latin typeface="Arial"/>
                <a:cs typeface="Arial"/>
              </a:rPr>
              <a:t> </a:t>
            </a:r>
            <a:r>
              <a:rPr sz="1455" spc="49" dirty="0">
                <a:latin typeface="Arial"/>
                <a:cs typeface="Arial"/>
              </a:rPr>
              <a:t>at</a:t>
            </a:r>
            <a:r>
              <a:rPr sz="1455" spc="-6" dirty="0">
                <a:latin typeface="Arial"/>
                <a:cs typeface="Arial"/>
              </a:rPr>
              <a:t> </a:t>
            </a:r>
            <a:r>
              <a:rPr sz="1455" spc="67" dirty="0">
                <a:latin typeface="Arial"/>
                <a:cs typeface="Arial"/>
              </a:rPr>
              <a:t>the</a:t>
            </a:r>
            <a:r>
              <a:rPr sz="1455" spc="-3" dirty="0">
                <a:latin typeface="Arial"/>
                <a:cs typeface="Arial"/>
              </a:rPr>
              <a:t> </a:t>
            </a:r>
            <a:r>
              <a:rPr sz="1455" spc="55" dirty="0">
                <a:latin typeface="Arial"/>
                <a:cs typeface="Arial"/>
              </a:rPr>
              <a:t>equator</a:t>
            </a:r>
            <a:r>
              <a:rPr sz="1455" spc="-6" dirty="0">
                <a:latin typeface="Arial"/>
                <a:cs typeface="Arial"/>
              </a:rPr>
              <a:t> </a:t>
            </a:r>
            <a:r>
              <a:rPr sz="1455" spc="-15" dirty="0">
                <a:latin typeface="Arial"/>
                <a:cs typeface="Arial"/>
              </a:rPr>
              <a:t>is </a:t>
            </a:r>
            <a:r>
              <a:rPr sz="1455" spc="27" dirty="0">
                <a:latin typeface="Arial"/>
                <a:cs typeface="Arial"/>
              </a:rPr>
              <a:t>already</a:t>
            </a:r>
            <a:r>
              <a:rPr sz="1455" spc="-27" dirty="0">
                <a:latin typeface="Arial"/>
                <a:cs typeface="Arial"/>
              </a:rPr>
              <a:t> </a:t>
            </a:r>
            <a:r>
              <a:rPr sz="1455" spc="69" dirty="0">
                <a:latin typeface="Arial"/>
                <a:cs typeface="Arial"/>
              </a:rPr>
              <a:t>moving</a:t>
            </a:r>
            <a:r>
              <a:rPr sz="1455" spc="-24" dirty="0">
                <a:latin typeface="Arial"/>
                <a:cs typeface="Arial"/>
              </a:rPr>
              <a:t> </a:t>
            </a:r>
            <a:r>
              <a:rPr sz="1455" spc="49" dirty="0">
                <a:latin typeface="Arial"/>
                <a:cs typeface="Arial"/>
              </a:rPr>
              <a:t>at</a:t>
            </a:r>
            <a:r>
              <a:rPr sz="1455" spc="-24" dirty="0">
                <a:latin typeface="Arial"/>
                <a:cs typeface="Arial"/>
              </a:rPr>
              <a:t> </a:t>
            </a:r>
            <a:r>
              <a:rPr sz="1455" dirty="0">
                <a:latin typeface="Arial"/>
                <a:cs typeface="Arial"/>
              </a:rPr>
              <a:t>1670</a:t>
            </a:r>
            <a:r>
              <a:rPr sz="1455" spc="-24" dirty="0">
                <a:latin typeface="Arial"/>
                <a:cs typeface="Arial"/>
              </a:rPr>
              <a:t> </a:t>
            </a:r>
            <a:r>
              <a:rPr sz="1455" spc="61" dirty="0">
                <a:latin typeface="Arial"/>
                <a:cs typeface="Arial"/>
              </a:rPr>
              <a:t>km/hour.</a:t>
            </a:r>
            <a:r>
              <a:rPr sz="1455" spc="-24" dirty="0">
                <a:latin typeface="Arial"/>
                <a:cs typeface="Arial"/>
              </a:rPr>
              <a:t> </a:t>
            </a:r>
            <a:r>
              <a:rPr sz="1455" spc="52" dirty="0">
                <a:latin typeface="Arial"/>
                <a:cs typeface="Arial"/>
              </a:rPr>
              <a:t>If</a:t>
            </a:r>
            <a:r>
              <a:rPr sz="1455" spc="-24" dirty="0">
                <a:latin typeface="Arial"/>
                <a:cs typeface="Arial"/>
              </a:rPr>
              <a:t> </a:t>
            </a:r>
            <a:r>
              <a:rPr sz="1455" dirty="0">
                <a:latin typeface="Arial"/>
                <a:cs typeface="Arial"/>
              </a:rPr>
              <a:t>a</a:t>
            </a:r>
            <a:r>
              <a:rPr sz="1455" spc="-27" dirty="0">
                <a:latin typeface="Arial"/>
                <a:cs typeface="Arial"/>
              </a:rPr>
              <a:t> </a:t>
            </a:r>
            <a:r>
              <a:rPr sz="1455" spc="45" dirty="0">
                <a:latin typeface="Arial"/>
                <a:cs typeface="Arial"/>
              </a:rPr>
              <a:t>ship</a:t>
            </a:r>
            <a:r>
              <a:rPr sz="1455" spc="-24" dirty="0">
                <a:latin typeface="Arial"/>
                <a:cs typeface="Arial"/>
              </a:rPr>
              <a:t> </a:t>
            </a:r>
            <a:r>
              <a:rPr sz="1455" spc="-15" dirty="0">
                <a:latin typeface="Arial"/>
                <a:cs typeface="Arial"/>
              </a:rPr>
              <a:t>is </a:t>
            </a:r>
            <a:r>
              <a:rPr sz="1455" spc="52" dirty="0">
                <a:latin typeface="Arial"/>
                <a:cs typeface="Arial"/>
              </a:rPr>
              <a:t>launched</a:t>
            </a:r>
            <a:r>
              <a:rPr sz="1455" spc="-15" dirty="0">
                <a:latin typeface="Arial"/>
                <a:cs typeface="Arial"/>
              </a:rPr>
              <a:t> </a:t>
            </a:r>
            <a:r>
              <a:rPr sz="1455" spc="79" dirty="0">
                <a:latin typeface="Arial"/>
                <a:cs typeface="Arial"/>
              </a:rPr>
              <a:t>from</a:t>
            </a:r>
            <a:r>
              <a:rPr sz="1455" spc="-12" dirty="0">
                <a:latin typeface="Arial"/>
                <a:cs typeface="Arial"/>
              </a:rPr>
              <a:t> </a:t>
            </a:r>
            <a:r>
              <a:rPr sz="1455" spc="67" dirty="0">
                <a:latin typeface="Arial"/>
                <a:cs typeface="Arial"/>
              </a:rPr>
              <a:t>the</a:t>
            </a:r>
            <a:r>
              <a:rPr sz="1455" spc="-12" dirty="0">
                <a:latin typeface="Arial"/>
                <a:cs typeface="Arial"/>
              </a:rPr>
              <a:t> </a:t>
            </a:r>
            <a:r>
              <a:rPr sz="1455" spc="55" dirty="0">
                <a:latin typeface="Arial"/>
                <a:cs typeface="Arial"/>
              </a:rPr>
              <a:t>equator</a:t>
            </a:r>
            <a:r>
              <a:rPr sz="1455" spc="-12" dirty="0">
                <a:latin typeface="Arial"/>
                <a:cs typeface="Arial"/>
              </a:rPr>
              <a:t> </a:t>
            </a:r>
            <a:r>
              <a:rPr sz="1455" spc="79" dirty="0">
                <a:latin typeface="Arial"/>
                <a:cs typeface="Arial"/>
              </a:rPr>
              <a:t>it</a:t>
            </a:r>
            <a:r>
              <a:rPr sz="1455" spc="-15" dirty="0">
                <a:latin typeface="Arial"/>
                <a:cs typeface="Arial"/>
              </a:rPr>
              <a:t> </a:t>
            </a:r>
            <a:r>
              <a:rPr sz="1455" spc="42" dirty="0">
                <a:latin typeface="Arial"/>
                <a:cs typeface="Arial"/>
              </a:rPr>
              <a:t>goes</a:t>
            </a:r>
            <a:r>
              <a:rPr sz="1455" spc="-12" dirty="0">
                <a:latin typeface="Arial"/>
                <a:cs typeface="Arial"/>
              </a:rPr>
              <a:t> </a:t>
            </a:r>
            <a:r>
              <a:rPr sz="1455" spc="79" dirty="0">
                <a:latin typeface="Arial"/>
                <a:cs typeface="Arial"/>
              </a:rPr>
              <a:t>up</a:t>
            </a:r>
            <a:r>
              <a:rPr sz="1455" spc="-12" dirty="0">
                <a:latin typeface="Arial"/>
                <a:cs typeface="Arial"/>
              </a:rPr>
              <a:t> </a:t>
            </a:r>
            <a:r>
              <a:rPr sz="1455" spc="58" dirty="0">
                <a:latin typeface="Arial"/>
                <a:cs typeface="Arial"/>
              </a:rPr>
              <a:t>into </a:t>
            </a:r>
            <a:r>
              <a:rPr sz="1455" dirty="0">
                <a:latin typeface="Arial"/>
                <a:cs typeface="Arial"/>
              </a:rPr>
              <a:t>space,</a:t>
            </a:r>
            <a:r>
              <a:rPr sz="1455" spc="18" dirty="0">
                <a:latin typeface="Arial"/>
                <a:cs typeface="Arial"/>
              </a:rPr>
              <a:t> </a:t>
            </a:r>
            <a:r>
              <a:rPr sz="1455" spc="49" dirty="0">
                <a:latin typeface="Arial"/>
                <a:cs typeface="Arial"/>
              </a:rPr>
              <a:t>and</a:t>
            </a:r>
            <a:r>
              <a:rPr sz="1455" spc="15" dirty="0">
                <a:latin typeface="Arial"/>
                <a:cs typeface="Arial"/>
              </a:rPr>
              <a:t> </a:t>
            </a:r>
            <a:r>
              <a:rPr sz="1455" spc="79" dirty="0">
                <a:latin typeface="Arial"/>
                <a:cs typeface="Arial"/>
              </a:rPr>
              <a:t>it</a:t>
            </a:r>
            <a:r>
              <a:rPr sz="1455" spc="18" dirty="0">
                <a:latin typeface="Arial"/>
                <a:cs typeface="Arial"/>
              </a:rPr>
              <a:t> </a:t>
            </a:r>
            <a:r>
              <a:rPr sz="1455" dirty="0">
                <a:latin typeface="Arial"/>
                <a:cs typeface="Arial"/>
              </a:rPr>
              <a:t>is</a:t>
            </a:r>
            <a:r>
              <a:rPr sz="1455" spc="18" dirty="0">
                <a:latin typeface="Arial"/>
                <a:cs typeface="Arial"/>
              </a:rPr>
              <a:t> </a:t>
            </a:r>
            <a:r>
              <a:rPr sz="1455" dirty="0">
                <a:latin typeface="Arial"/>
                <a:cs typeface="Arial"/>
              </a:rPr>
              <a:t>also</a:t>
            </a:r>
            <a:r>
              <a:rPr sz="1455" spc="18" dirty="0">
                <a:latin typeface="Arial"/>
                <a:cs typeface="Arial"/>
              </a:rPr>
              <a:t> </a:t>
            </a:r>
            <a:r>
              <a:rPr sz="1455" spc="69" dirty="0">
                <a:latin typeface="Arial"/>
                <a:cs typeface="Arial"/>
              </a:rPr>
              <a:t>moving</a:t>
            </a:r>
            <a:r>
              <a:rPr sz="1455" spc="18" dirty="0">
                <a:latin typeface="Arial"/>
                <a:cs typeface="Arial"/>
              </a:rPr>
              <a:t> </a:t>
            </a:r>
            <a:r>
              <a:rPr sz="1455" spc="49" dirty="0">
                <a:latin typeface="Arial"/>
                <a:cs typeface="Arial"/>
              </a:rPr>
              <a:t>around</a:t>
            </a:r>
            <a:r>
              <a:rPr sz="1455" spc="18" dirty="0">
                <a:latin typeface="Arial"/>
                <a:cs typeface="Arial"/>
              </a:rPr>
              <a:t> </a:t>
            </a:r>
            <a:r>
              <a:rPr sz="1455" spc="52" dirty="0">
                <a:latin typeface="Arial"/>
                <a:cs typeface="Arial"/>
              </a:rPr>
              <a:t>the </a:t>
            </a:r>
            <a:r>
              <a:rPr sz="1455" dirty="0">
                <a:latin typeface="Arial"/>
                <a:cs typeface="Arial"/>
              </a:rPr>
              <a:t>Earth</a:t>
            </a:r>
            <a:r>
              <a:rPr sz="1455" spc="9" dirty="0">
                <a:latin typeface="Arial"/>
                <a:cs typeface="Arial"/>
              </a:rPr>
              <a:t> </a:t>
            </a:r>
            <a:r>
              <a:rPr sz="1455" spc="49" dirty="0">
                <a:latin typeface="Arial"/>
                <a:cs typeface="Arial"/>
              </a:rPr>
              <a:t>at</a:t>
            </a:r>
            <a:r>
              <a:rPr sz="1455" spc="9" dirty="0">
                <a:latin typeface="Arial"/>
                <a:cs typeface="Arial"/>
              </a:rPr>
              <a:t> </a:t>
            </a:r>
            <a:r>
              <a:rPr sz="1455" spc="67" dirty="0">
                <a:latin typeface="Arial"/>
                <a:cs typeface="Arial"/>
              </a:rPr>
              <a:t>the</a:t>
            </a:r>
            <a:r>
              <a:rPr sz="1455" spc="9" dirty="0">
                <a:latin typeface="Arial"/>
                <a:cs typeface="Arial"/>
              </a:rPr>
              <a:t> </a:t>
            </a:r>
            <a:r>
              <a:rPr sz="1455" dirty="0">
                <a:latin typeface="Arial"/>
                <a:cs typeface="Arial"/>
              </a:rPr>
              <a:t>same</a:t>
            </a:r>
            <a:r>
              <a:rPr sz="1455" spc="9" dirty="0">
                <a:latin typeface="Arial"/>
                <a:cs typeface="Arial"/>
              </a:rPr>
              <a:t> </a:t>
            </a:r>
            <a:r>
              <a:rPr sz="1455" spc="39" dirty="0">
                <a:latin typeface="Arial"/>
                <a:cs typeface="Arial"/>
              </a:rPr>
              <a:t>speed</a:t>
            </a:r>
            <a:r>
              <a:rPr sz="1455" spc="12" dirty="0">
                <a:latin typeface="Arial"/>
                <a:cs typeface="Arial"/>
              </a:rPr>
              <a:t> </a:t>
            </a:r>
            <a:r>
              <a:rPr sz="1455" spc="79" dirty="0">
                <a:latin typeface="Arial"/>
                <a:cs typeface="Arial"/>
              </a:rPr>
              <a:t>it</a:t>
            </a:r>
            <a:r>
              <a:rPr sz="1455" spc="9" dirty="0">
                <a:latin typeface="Arial"/>
                <a:cs typeface="Arial"/>
              </a:rPr>
              <a:t> </a:t>
            </a:r>
            <a:r>
              <a:rPr sz="1455" dirty="0">
                <a:latin typeface="Arial"/>
                <a:cs typeface="Arial"/>
              </a:rPr>
              <a:t>was</a:t>
            </a:r>
            <a:r>
              <a:rPr sz="1455" spc="9" dirty="0">
                <a:latin typeface="Arial"/>
                <a:cs typeface="Arial"/>
              </a:rPr>
              <a:t> </a:t>
            </a:r>
            <a:r>
              <a:rPr sz="1455" spc="64" dirty="0">
                <a:latin typeface="Arial"/>
                <a:cs typeface="Arial"/>
              </a:rPr>
              <a:t>moving </a:t>
            </a:r>
            <a:r>
              <a:rPr sz="1455" spc="49" dirty="0">
                <a:latin typeface="Arial"/>
                <a:cs typeface="Arial"/>
              </a:rPr>
              <a:t>before</a:t>
            </a:r>
            <a:r>
              <a:rPr sz="1455" spc="-9" dirty="0">
                <a:latin typeface="Arial"/>
                <a:cs typeface="Arial"/>
              </a:rPr>
              <a:t> </a:t>
            </a:r>
            <a:r>
              <a:rPr sz="1455" spc="52" dirty="0">
                <a:latin typeface="Arial"/>
                <a:cs typeface="Arial"/>
              </a:rPr>
              <a:t>launching.</a:t>
            </a:r>
            <a:r>
              <a:rPr sz="1455" spc="-9" dirty="0">
                <a:latin typeface="Arial"/>
                <a:cs typeface="Arial"/>
              </a:rPr>
              <a:t> </a:t>
            </a:r>
            <a:r>
              <a:rPr sz="1455" dirty="0">
                <a:latin typeface="Arial"/>
                <a:cs typeface="Arial"/>
              </a:rPr>
              <a:t>This</a:t>
            </a:r>
            <a:r>
              <a:rPr sz="1455" spc="-9" dirty="0">
                <a:latin typeface="Arial"/>
                <a:cs typeface="Arial"/>
              </a:rPr>
              <a:t> </a:t>
            </a:r>
            <a:r>
              <a:rPr sz="1455" dirty="0">
                <a:latin typeface="Arial"/>
                <a:cs typeface="Arial"/>
              </a:rPr>
              <a:t>is</a:t>
            </a:r>
            <a:r>
              <a:rPr sz="1455" spc="-6" dirty="0">
                <a:latin typeface="Arial"/>
                <a:cs typeface="Arial"/>
              </a:rPr>
              <a:t> </a:t>
            </a:r>
            <a:r>
              <a:rPr sz="1455" spc="30" dirty="0">
                <a:latin typeface="Arial"/>
                <a:cs typeface="Arial"/>
              </a:rPr>
              <a:t>because</a:t>
            </a:r>
            <a:r>
              <a:rPr sz="1455" spc="-9" dirty="0">
                <a:latin typeface="Arial"/>
                <a:cs typeface="Arial"/>
              </a:rPr>
              <a:t> </a:t>
            </a:r>
            <a:r>
              <a:rPr sz="1455" spc="85" dirty="0">
                <a:latin typeface="Arial"/>
                <a:cs typeface="Arial"/>
              </a:rPr>
              <a:t>of</a:t>
            </a:r>
            <a:r>
              <a:rPr sz="1455" spc="-9" dirty="0">
                <a:latin typeface="Arial"/>
                <a:cs typeface="Arial"/>
              </a:rPr>
              <a:t> </a:t>
            </a:r>
            <a:r>
              <a:rPr sz="1455" spc="36" dirty="0">
                <a:latin typeface="Arial"/>
                <a:cs typeface="Arial"/>
              </a:rPr>
              <a:t>inertia. </a:t>
            </a:r>
            <a:r>
              <a:rPr sz="1455" dirty="0">
                <a:latin typeface="Arial"/>
                <a:cs typeface="Arial"/>
              </a:rPr>
              <a:t>This</a:t>
            </a:r>
            <a:r>
              <a:rPr sz="1455" spc="-15" dirty="0">
                <a:latin typeface="Arial"/>
                <a:cs typeface="Arial"/>
              </a:rPr>
              <a:t> </a:t>
            </a:r>
            <a:r>
              <a:rPr sz="1455" spc="39" dirty="0">
                <a:latin typeface="Arial"/>
                <a:cs typeface="Arial"/>
              </a:rPr>
              <a:t>speed</a:t>
            </a:r>
            <a:r>
              <a:rPr sz="1455" spc="-12" dirty="0">
                <a:latin typeface="Arial"/>
                <a:cs typeface="Arial"/>
              </a:rPr>
              <a:t> </a:t>
            </a:r>
            <a:r>
              <a:rPr sz="1455" spc="61" dirty="0">
                <a:latin typeface="Arial"/>
                <a:cs typeface="Arial"/>
              </a:rPr>
              <a:t>will</a:t>
            </a:r>
            <a:r>
              <a:rPr sz="1455" spc="-12" dirty="0">
                <a:latin typeface="Arial"/>
                <a:cs typeface="Arial"/>
              </a:rPr>
              <a:t> </a:t>
            </a:r>
            <a:r>
              <a:rPr sz="1455" spc="55" dirty="0">
                <a:latin typeface="Arial"/>
                <a:cs typeface="Arial"/>
              </a:rPr>
              <a:t>help</a:t>
            </a:r>
            <a:r>
              <a:rPr sz="1455" spc="-12" dirty="0">
                <a:latin typeface="Arial"/>
                <a:cs typeface="Arial"/>
              </a:rPr>
              <a:t> </a:t>
            </a:r>
            <a:r>
              <a:rPr sz="1455" spc="67" dirty="0">
                <a:latin typeface="Arial"/>
                <a:cs typeface="Arial"/>
              </a:rPr>
              <a:t>the</a:t>
            </a:r>
            <a:r>
              <a:rPr sz="1455" spc="-12" dirty="0">
                <a:latin typeface="Arial"/>
                <a:cs typeface="Arial"/>
              </a:rPr>
              <a:t> </a:t>
            </a:r>
            <a:r>
              <a:rPr sz="1455" spc="52" dirty="0">
                <a:latin typeface="Arial"/>
                <a:cs typeface="Arial"/>
              </a:rPr>
              <a:t>spacecraft</a:t>
            </a:r>
            <a:r>
              <a:rPr sz="1455" spc="-12" dirty="0">
                <a:latin typeface="Arial"/>
                <a:cs typeface="Arial"/>
              </a:rPr>
              <a:t> </a:t>
            </a:r>
            <a:r>
              <a:rPr sz="1455" spc="33" dirty="0">
                <a:latin typeface="Arial"/>
                <a:cs typeface="Arial"/>
              </a:rPr>
              <a:t>keep</a:t>
            </a:r>
            <a:r>
              <a:rPr sz="1455" spc="-12" dirty="0">
                <a:latin typeface="Arial"/>
                <a:cs typeface="Arial"/>
              </a:rPr>
              <a:t> </a:t>
            </a:r>
            <a:r>
              <a:rPr sz="1455" spc="64" dirty="0">
                <a:latin typeface="Arial"/>
                <a:cs typeface="Arial"/>
              </a:rPr>
              <a:t>up </a:t>
            </a:r>
            <a:r>
              <a:rPr sz="1455" dirty="0">
                <a:latin typeface="Arial"/>
                <a:cs typeface="Arial"/>
              </a:rPr>
              <a:t>a</a:t>
            </a:r>
            <a:r>
              <a:rPr sz="1455" spc="-6" dirty="0">
                <a:latin typeface="Arial"/>
                <a:cs typeface="Arial"/>
              </a:rPr>
              <a:t> </a:t>
            </a:r>
            <a:r>
              <a:rPr sz="1455" spc="88" dirty="0">
                <a:latin typeface="Arial"/>
                <a:cs typeface="Arial"/>
              </a:rPr>
              <a:t>good</a:t>
            </a:r>
            <a:r>
              <a:rPr sz="1455" spc="-6" dirty="0">
                <a:latin typeface="Arial"/>
                <a:cs typeface="Arial"/>
              </a:rPr>
              <a:t> </a:t>
            </a:r>
            <a:r>
              <a:rPr sz="1455" spc="55" dirty="0">
                <a:latin typeface="Arial"/>
                <a:cs typeface="Arial"/>
              </a:rPr>
              <a:t>enough</a:t>
            </a:r>
            <a:r>
              <a:rPr sz="1455" spc="-3" dirty="0">
                <a:latin typeface="Arial"/>
                <a:cs typeface="Arial"/>
              </a:rPr>
              <a:t> </a:t>
            </a:r>
            <a:r>
              <a:rPr sz="1455" spc="39" dirty="0">
                <a:latin typeface="Arial"/>
                <a:cs typeface="Arial"/>
              </a:rPr>
              <a:t>speed</a:t>
            </a:r>
            <a:r>
              <a:rPr sz="1455" spc="-6" dirty="0">
                <a:latin typeface="Arial"/>
                <a:cs typeface="Arial"/>
              </a:rPr>
              <a:t> </a:t>
            </a:r>
            <a:r>
              <a:rPr sz="1455" spc="91" dirty="0">
                <a:latin typeface="Arial"/>
                <a:cs typeface="Arial"/>
              </a:rPr>
              <a:t>to</a:t>
            </a:r>
            <a:r>
              <a:rPr sz="1455" spc="-6" dirty="0">
                <a:latin typeface="Arial"/>
                <a:cs typeface="Arial"/>
              </a:rPr>
              <a:t> </a:t>
            </a:r>
            <a:r>
              <a:rPr sz="1455" dirty="0">
                <a:latin typeface="Arial"/>
                <a:cs typeface="Arial"/>
              </a:rPr>
              <a:t>stay</a:t>
            </a:r>
            <a:r>
              <a:rPr sz="1455" spc="-3" dirty="0">
                <a:latin typeface="Arial"/>
                <a:cs typeface="Arial"/>
              </a:rPr>
              <a:t> </a:t>
            </a:r>
            <a:r>
              <a:rPr sz="1455" spc="49" dirty="0">
                <a:latin typeface="Arial"/>
                <a:cs typeface="Arial"/>
              </a:rPr>
              <a:t>in</a:t>
            </a:r>
            <a:r>
              <a:rPr sz="1455" spc="-6" dirty="0">
                <a:latin typeface="Arial"/>
                <a:cs typeface="Arial"/>
              </a:rPr>
              <a:t> </a:t>
            </a:r>
            <a:r>
              <a:rPr sz="1455" spc="64" dirty="0">
                <a:latin typeface="Arial"/>
                <a:cs typeface="Arial"/>
              </a:rPr>
              <a:t>orbit.</a:t>
            </a:r>
            <a:endParaRPr sz="1455" dirty="0">
              <a:latin typeface="Arial"/>
              <a:cs typeface="Arial"/>
            </a:endParaRPr>
          </a:p>
          <a:p>
            <a:pPr marL="736627" marR="147865" indent="-170583">
              <a:lnSpc>
                <a:spcPct val="108800"/>
              </a:lnSpc>
              <a:spcBef>
                <a:spcPts val="728"/>
              </a:spcBef>
              <a:buChar char="•"/>
              <a:tabLst>
                <a:tab pos="736627" algn="l"/>
              </a:tabLst>
            </a:pPr>
            <a:r>
              <a:rPr sz="1455" spc="36" dirty="0">
                <a:latin typeface="Arial"/>
                <a:cs typeface="Arial"/>
              </a:rPr>
              <a:t>All</a:t>
            </a:r>
            <a:r>
              <a:rPr sz="1455" spc="9" dirty="0">
                <a:latin typeface="Arial"/>
                <a:cs typeface="Arial"/>
              </a:rPr>
              <a:t> </a:t>
            </a:r>
            <a:r>
              <a:rPr sz="1455" spc="49" dirty="0">
                <a:latin typeface="Arial"/>
                <a:cs typeface="Arial"/>
              </a:rPr>
              <a:t>launch</a:t>
            </a:r>
            <a:r>
              <a:rPr sz="1455" spc="12" dirty="0">
                <a:latin typeface="Arial"/>
                <a:cs typeface="Arial"/>
              </a:rPr>
              <a:t> </a:t>
            </a:r>
            <a:r>
              <a:rPr sz="1455" dirty="0">
                <a:latin typeface="Arial"/>
                <a:cs typeface="Arial"/>
              </a:rPr>
              <a:t>sites</a:t>
            </a:r>
            <a:r>
              <a:rPr sz="1455" spc="9" dirty="0">
                <a:latin typeface="Arial"/>
                <a:cs typeface="Arial"/>
              </a:rPr>
              <a:t> </a:t>
            </a:r>
            <a:r>
              <a:rPr sz="1455" dirty="0">
                <a:latin typeface="Arial"/>
                <a:cs typeface="Arial"/>
              </a:rPr>
              <a:t>are</a:t>
            </a:r>
            <a:r>
              <a:rPr sz="1455" spc="12" dirty="0">
                <a:latin typeface="Arial"/>
                <a:cs typeface="Arial"/>
              </a:rPr>
              <a:t> </a:t>
            </a:r>
            <a:r>
              <a:rPr sz="1455" spc="49" dirty="0">
                <a:latin typeface="Arial"/>
                <a:cs typeface="Arial"/>
              </a:rPr>
              <a:t>in</a:t>
            </a:r>
            <a:r>
              <a:rPr sz="1455" spc="9" dirty="0">
                <a:latin typeface="Arial"/>
                <a:cs typeface="Arial"/>
              </a:rPr>
              <a:t> </a:t>
            </a:r>
            <a:r>
              <a:rPr sz="1455" spc="36" dirty="0">
                <a:latin typeface="Arial"/>
                <a:cs typeface="Arial"/>
              </a:rPr>
              <a:t>very</a:t>
            </a:r>
            <a:r>
              <a:rPr sz="1455" spc="12" dirty="0">
                <a:latin typeface="Arial"/>
                <a:cs typeface="Arial"/>
              </a:rPr>
              <a:t> </a:t>
            </a:r>
            <a:r>
              <a:rPr sz="1455" spc="39" dirty="0">
                <a:latin typeface="Arial"/>
                <a:cs typeface="Arial"/>
              </a:rPr>
              <a:t>close</a:t>
            </a:r>
            <a:r>
              <a:rPr sz="1455" spc="9" dirty="0">
                <a:latin typeface="Arial"/>
                <a:cs typeface="Arial"/>
              </a:rPr>
              <a:t> </a:t>
            </a:r>
            <a:r>
              <a:rPr sz="1455" spc="58" dirty="0">
                <a:latin typeface="Arial"/>
                <a:cs typeface="Arial"/>
              </a:rPr>
              <a:t>proximity </a:t>
            </a:r>
            <a:r>
              <a:rPr sz="1455" spc="91" dirty="0">
                <a:latin typeface="Arial"/>
                <a:cs typeface="Arial"/>
              </a:rPr>
              <a:t>to</a:t>
            </a:r>
            <a:r>
              <a:rPr sz="1455" spc="-12" dirty="0">
                <a:latin typeface="Arial"/>
                <a:cs typeface="Arial"/>
              </a:rPr>
              <a:t> </a:t>
            </a:r>
            <a:r>
              <a:rPr sz="1455" spc="67" dirty="0">
                <a:latin typeface="Arial"/>
                <a:cs typeface="Arial"/>
              </a:rPr>
              <a:t>the</a:t>
            </a:r>
            <a:r>
              <a:rPr sz="1455" spc="-12" dirty="0">
                <a:latin typeface="Arial"/>
                <a:cs typeface="Arial"/>
              </a:rPr>
              <a:t> </a:t>
            </a:r>
            <a:r>
              <a:rPr sz="1455" spc="36" dirty="0">
                <a:latin typeface="Arial"/>
                <a:cs typeface="Arial"/>
              </a:rPr>
              <a:t>coast,</a:t>
            </a:r>
            <a:r>
              <a:rPr sz="1455" spc="-12" dirty="0">
                <a:latin typeface="Arial"/>
                <a:cs typeface="Arial"/>
              </a:rPr>
              <a:t> </a:t>
            </a:r>
            <a:r>
              <a:rPr sz="1455" spc="52" dirty="0">
                <a:latin typeface="Arial"/>
                <a:cs typeface="Arial"/>
              </a:rPr>
              <a:t>while</a:t>
            </a:r>
            <a:r>
              <a:rPr sz="1455" spc="-12" dirty="0">
                <a:latin typeface="Arial"/>
                <a:cs typeface="Arial"/>
              </a:rPr>
              <a:t> </a:t>
            </a:r>
            <a:r>
              <a:rPr sz="1455" spc="55" dirty="0">
                <a:latin typeface="Arial"/>
                <a:cs typeface="Arial"/>
              </a:rPr>
              <a:t>launching</a:t>
            </a:r>
            <a:r>
              <a:rPr sz="1455" spc="-9" dirty="0">
                <a:latin typeface="Arial"/>
                <a:cs typeface="Arial"/>
              </a:rPr>
              <a:t> </a:t>
            </a:r>
            <a:r>
              <a:rPr sz="1455" spc="36" dirty="0">
                <a:latin typeface="Arial"/>
                <a:cs typeface="Arial"/>
              </a:rPr>
              <a:t>rockets </a:t>
            </a:r>
            <a:r>
              <a:rPr sz="1455" spc="49" dirty="0">
                <a:latin typeface="Arial"/>
                <a:cs typeface="Arial"/>
              </a:rPr>
              <a:t>towards</a:t>
            </a:r>
            <a:r>
              <a:rPr sz="1455" spc="3" dirty="0">
                <a:latin typeface="Arial"/>
                <a:cs typeface="Arial"/>
              </a:rPr>
              <a:t> </a:t>
            </a:r>
            <a:r>
              <a:rPr sz="1455" spc="67" dirty="0">
                <a:latin typeface="Arial"/>
                <a:cs typeface="Arial"/>
              </a:rPr>
              <a:t>the</a:t>
            </a:r>
            <a:r>
              <a:rPr sz="1455" spc="6" dirty="0">
                <a:latin typeface="Arial"/>
                <a:cs typeface="Arial"/>
              </a:rPr>
              <a:t> </a:t>
            </a:r>
            <a:r>
              <a:rPr sz="1455" spc="42" dirty="0">
                <a:latin typeface="Arial"/>
                <a:cs typeface="Arial"/>
              </a:rPr>
              <a:t>ocean</a:t>
            </a:r>
            <a:r>
              <a:rPr sz="1455" spc="6" dirty="0">
                <a:latin typeface="Arial"/>
                <a:cs typeface="Arial"/>
              </a:rPr>
              <a:t> </a:t>
            </a:r>
            <a:r>
              <a:rPr sz="1455" spc="79" dirty="0">
                <a:latin typeface="Arial"/>
                <a:cs typeface="Arial"/>
              </a:rPr>
              <a:t>it</a:t>
            </a:r>
            <a:r>
              <a:rPr sz="1455" spc="6" dirty="0">
                <a:latin typeface="Arial"/>
                <a:cs typeface="Arial"/>
              </a:rPr>
              <a:t> </a:t>
            </a:r>
            <a:r>
              <a:rPr sz="1455" spc="39" dirty="0">
                <a:latin typeface="Arial"/>
                <a:cs typeface="Arial"/>
              </a:rPr>
              <a:t>minimises</a:t>
            </a:r>
            <a:r>
              <a:rPr sz="1455" spc="6" dirty="0">
                <a:latin typeface="Arial"/>
                <a:cs typeface="Arial"/>
              </a:rPr>
              <a:t> </a:t>
            </a:r>
            <a:r>
              <a:rPr sz="1455" spc="67" dirty="0">
                <a:latin typeface="Arial"/>
                <a:cs typeface="Arial"/>
              </a:rPr>
              <a:t>the</a:t>
            </a:r>
            <a:r>
              <a:rPr sz="1455" spc="6" dirty="0">
                <a:latin typeface="Arial"/>
                <a:cs typeface="Arial"/>
              </a:rPr>
              <a:t> </a:t>
            </a:r>
            <a:r>
              <a:rPr sz="1455" dirty="0">
                <a:latin typeface="Arial"/>
                <a:cs typeface="Arial"/>
              </a:rPr>
              <a:t>risk</a:t>
            </a:r>
            <a:r>
              <a:rPr sz="1455" spc="6" dirty="0">
                <a:latin typeface="Arial"/>
                <a:cs typeface="Arial"/>
              </a:rPr>
              <a:t> </a:t>
            </a:r>
            <a:r>
              <a:rPr sz="1455" spc="69" dirty="0">
                <a:latin typeface="Arial"/>
                <a:cs typeface="Arial"/>
              </a:rPr>
              <a:t>of </a:t>
            </a:r>
            <a:r>
              <a:rPr sz="1455" spc="45" dirty="0">
                <a:latin typeface="Arial"/>
                <a:cs typeface="Arial"/>
              </a:rPr>
              <a:t>having</a:t>
            </a:r>
            <a:r>
              <a:rPr sz="1455" spc="-3" dirty="0">
                <a:latin typeface="Arial"/>
                <a:cs typeface="Arial"/>
              </a:rPr>
              <a:t> </a:t>
            </a:r>
            <a:r>
              <a:rPr sz="1455" dirty="0">
                <a:latin typeface="Arial"/>
                <a:cs typeface="Arial"/>
              </a:rPr>
              <a:t>any </a:t>
            </a:r>
            <a:r>
              <a:rPr sz="1455" spc="52" dirty="0">
                <a:latin typeface="Arial"/>
                <a:cs typeface="Arial"/>
              </a:rPr>
              <a:t>debris</a:t>
            </a:r>
            <a:r>
              <a:rPr sz="1455" spc="-3" dirty="0">
                <a:latin typeface="Arial"/>
                <a:cs typeface="Arial"/>
              </a:rPr>
              <a:t> </a:t>
            </a:r>
            <a:r>
              <a:rPr sz="1455" spc="76" dirty="0">
                <a:latin typeface="Arial"/>
                <a:cs typeface="Arial"/>
              </a:rPr>
              <a:t>dropping</a:t>
            </a:r>
            <a:r>
              <a:rPr sz="1455" dirty="0">
                <a:latin typeface="Arial"/>
                <a:cs typeface="Arial"/>
              </a:rPr>
              <a:t> </a:t>
            </a:r>
            <a:r>
              <a:rPr sz="1455" spc="64" dirty="0">
                <a:latin typeface="Arial"/>
                <a:cs typeface="Arial"/>
              </a:rPr>
              <a:t>or</a:t>
            </a:r>
            <a:r>
              <a:rPr sz="1455" dirty="0">
                <a:latin typeface="Arial"/>
                <a:cs typeface="Arial"/>
              </a:rPr>
              <a:t> </a:t>
            </a:r>
            <a:r>
              <a:rPr sz="1455" spc="58" dirty="0">
                <a:latin typeface="Arial"/>
                <a:cs typeface="Arial"/>
              </a:rPr>
              <a:t>exploding </a:t>
            </a:r>
            <a:r>
              <a:rPr sz="1455" spc="30" dirty="0">
                <a:latin typeface="Arial"/>
                <a:cs typeface="Arial"/>
              </a:rPr>
              <a:t>near</a:t>
            </a:r>
            <a:r>
              <a:rPr sz="1455" spc="-15" dirty="0">
                <a:latin typeface="Arial"/>
                <a:cs typeface="Arial"/>
              </a:rPr>
              <a:t> </a:t>
            </a:r>
            <a:r>
              <a:rPr sz="1455" spc="42" dirty="0">
                <a:latin typeface="Arial"/>
                <a:cs typeface="Arial"/>
              </a:rPr>
              <a:t>people.</a:t>
            </a:r>
            <a:endParaRPr sz="1455" dirty="0">
              <a:latin typeface="Arial"/>
              <a:cs typeface="Arial"/>
            </a:endParaRPr>
          </a:p>
        </p:txBody>
      </p:sp>
      <p:pic>
        <p:nvPicPr>
          <p:cNvPr id="4" name="object 4"/>
          <p:cNvPicPr/>
          <p:nvPr/>
        </p:nvPicPr>
        <p:blipFill>
          <a:blip r:embed="rId3" cstate="print"/>
          <a:stretch>
            <a:fillRect/>
          </a:stretch>
        </p:blipFill>
        <p:spPr>
          <a:xfrm>
            <a:off x="5844525" y="1526010"/>
            <a:ext cx="5585101" cy="4701117"/>
          </a:xfrm>
          <a:prstGeom prst="rect">
            <a:avLst/>
          </a:prstGeom>
        </p:spPr>
      </p:pic>
      <p:sp>
        <p:nvSpPr>
          <p:cNvPr id="5" name="Title 1">
            <a:extLst>
              <a:ext uri="{FF2B5EF4-FFF2-40B4-BE49-F238E27FC236}">
                <a16:creationId xmlns:a16="http://schemas.microsoft.com/office/drawing/2014/main" id="{F56FB07A-A52C-1243-4F19-9BBF7BDFC8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716576" y="1609860"/>
            <a:ext cx="2005031" cy="414499"/>
          </a:xfrm>
          <a:prstGeom prst="rect">
            <a:avLst/>
          </a:prstGeom>
        </p:spPr>
        <p:txBody>
          <a:bodyPr vert="horz" wrap="square" lIns="0" tIns="8471" rIns="0" bIns="0" rtlCol="0">
            <a:spAutoFit/>
          </a:bodyPr>
          <a:lstStyle/>
          <a:p>
            <a:pPr marL="7701">
              <a:lnSpc>
                <a:spcPct val="100000"/>
              </a:lnSpc>
              <a:spcBef>
                <a:spcPts val="67"/>
              </a:spcBef>
            </a:pPr>
            <a:r>
              <a:rPr sz="2638" spc="85" dirty="0"/>
              <a:t>Explanation:</a:t>
            </a:r>
            <a:endParaRPr sz="2638" dirty="0"/>
          </a:p>
        </p:txBody>
      </p:sp>
      <p:sp>
        <p:nvSpPr>
          <p:cNvPr id="4" name="object 4"/>
          <p:cNvSpPr txBox="1"/>
          <p:nvPr/>
        </p:nvSpPr>
        <p:spPr>
          <a:xfrm>
            <a:off x="1275336" y="2163551"/>
            <a:ext cx="4836411" cy="4025923"/>
          </a:xfrm>
          <a:prstGeom prst="rect">
            <a:avLst/>
          </a:prstGeom>
        </p:spPr>
        <p:txBody>
          <a:bodyPr vert="horz" wrap="square" lIns="0" tIns="7316" rIns="0" bIns="0" rtlCol="0">
            <a:spAutoFit/>
          </a:bodyPr>
          <a:lstStyle/>
          <a:p>
            <a:pPr marL="281481" marR="3081" indent="-274166">
              <a:lnSpc>
                <a:spcPct val="110600"/>
              </a:lnSpc>
              <a:spcBef>
                <a:spcPts val="58"/>
              </a:spcBef>
              <a:buChar char="•"/>
              <a:tabLst>
                <a:tab pos="281481" algn="l"/>
              </a:tabLst>
            </a:pPr>
            <a:r>
              <a:rPr sz="2335" spc="39" dirty="0">
                <a:latin typeface="Arial"/>
                <a:cs typeface="Arial"/>
              </a:rPr>
              <a:t>From</a:t>
            </a:r>
            <a:r>
              <a:rPr sz="2335" spc="-12" dirty="0">
                <a:latin typeface="Arial"/>
                <a:cs typeface="Arial"/>
              </a:rPr>
              <a:t> </a:t>
            </a:r>
            <a:r>
              <a:rPr sz="2335" spc="106" dirty="0">
                <a:latin typeface="Arial"/>
                <a:cs typeface="Arial"/>
              </a:rPr>
              <a:t>the</a:t>
            </a:r>
            <a:r>
              <a:rPr sz="2335" spc="-12" dirty="0">
                <a:latin typeface="Arial"/>
                <a:cs typeface="Arial"/>
              </a:rPr>
              <a:t> </a:t>
            </a:r>
            <a:r>
              <a:rPr sz="2335" spc="100" dirty="0">
                <a:latin typeface="Arial"/>
                <a:cs typeface="Arial"/>
              </a:rPr>
              <a:t>colour-</a:t>
            </a:r>
            <a:r>
              <a:rPr sz="2335" spc="73" dirty="0">
                <a:latin typeface="Arial"/>
                <a:cs typeface="Arial"/>
              </a:rPr>
              <a:t>labeled</a:t>
            </a:r>
            <a:r>
              <a:rPr sz="2335" spc="-12" dirty="0">
                <a:latin typeface="Arial"/>
                <a:cs typeface="Arial"/>
              </a:rPr>
              <a:t> </a:t>
            </a:r>
            <a:r>
              <a:rPr sz="2335" spc="39" dirty="0">
                <a:latin typeface="Arial"/>
                <a:cs typeface="Arial"/>
              </a:rPr>
              <a:t>markers </a:t>
            </a:r>
            <a:r>
              <a:rPr sz="2335" spc="91" dirty="0">
                <a:latin typeface="Arial"/>
                <a:cs typeface="Arial"/>
              </a:rPr>
              <a:t>we</a:t>
            </a:r>
            <a:r>
              <a:rPr sz="2335" spc="-24" dirty="0">
                <a:latin typeface="Arial"/>
                <a:cs typeface="Arial"/>
              </a:rPr>
              <a:t> </a:t>
            </a:r>
            <a:r>
              <a:rPr sz="2335" spc="91" dirty="0">
                <a:latin typeface="Arial"/>
                <a:cs typeface="Arial"/>
              </a:rPr>
              <a:t>should</a:t>
            </a:r>
            <a:r>
              <a:rPr sz="2335" spc="-24" dirty="0">
                <a:latin typeface="Arial"/>
                <a:cs typeface="Arial"/>
              </a:rPr>
              <a:t> </a:t>
            </a:r>
            <a:r>
              <a:rPr sz="2335" spc="103" dirty="0">
                <a:latin typeface="Arial"/>
                <a:cs typeface="Arial"/>
              </a:rPr>
              <a:t>be</a:t>
            </a:r>
            <a:r>
              <a:rPr sz="2335" spc="-24" dirty="0">
                <a:latin typeface="Arial"/>
                <a:cs typeface="Arial"/>
              </a:rPr>
              <a:t> </a:t>
            </a:r>
            <a:r>
              <a:rPr sz="2335" spc="64" dirty="0">
                <a:latin typeface="Arial"/>
                <a:cs typeface="Arial"/>
              </a:rPr>
              <a:t>able</a:t>
            </a:r>
            <a:r>
              <a:rPr sz="2335" spc="-24" dirty="0">
                <a:latin typeface="Arial"/>
                <a:cs typeface="Arial"/>
              </a:rPr>
              <a:t> </a:t>
            </a:r>
            <a:r>
              <a:rPr sz="2335" spc="146" dirty="0">
                <a:latin typeface="Arial"/>
                <a:cs typeface="Arial"/>
              </a:rPr>
              <a:t>to</a:t>
            </a:r>
            <a:r>
              <a:rPr sz="2335" spc="-24" dirty="0">
                <a:latin typeface="Arial"/>
                <a:cs typeface="Arial"/>
              </a:rPr>
              <a:t> </a:t>
            </a:r>
            <a:r>
              <a:rPr sz="2335" spc="24" dirty="0">
                <a:latin typeface="Arial"/>
                <a:cs typeface="Arial"/>
              </a:rPr>
              <a:t>easily </a:t>
            </a:r>
            <a:r>
              <a:rPr sz="2335" spc="112" dirty="0">
                <a:latin typeface="Arial"/>
                <a:cs typeface="Arial"/>
              </a:rPr>
              <a:t>identify</a:t>
            </a:r>
            <a:r>
              <a:rPr sz="2335" spc="-24" dirty="0">
                <a:latin typeface="Arial"/>
                <a:cs typeface="Arial"/>
              </a:rPr>
              <a:t> </a:t>
            </a:r>
            <a:r>
              <a:rPr sz="2335" spc="130" dirty="0">
                <a:latin typeface="Arial"/>
                <a:cs typeface="Arial"/>
              </a:rPr>
              <a:t>which</a:t>
            </a:r>
            <a:r>
              <a:rPr sz="2335" spc="-24" dirty="0">
                <a:latin typeface="Arial"/>
                <a:cs typeface="Arial"/>
              </a:rPr>
              <a:t> </a:t>
            </a:r>
            <a:r>
              <a:rPr sz="2335" spc="91" dirty="0">
                <a:latin typeface="Arial"/>
                <a:cs typeface="Arial"/>
              </a:rPr>
              <a:t>launch</a:t>
            </a:r>
            <a:r>
              <a:rPr sz="2335" spc="-24" dirty="0">
                <a:latin typeface="Arial"/>
                <a:cs typeface="Arial"/>
              </a:rPr>
              <a:t> </a:t>
            </a:r>
            <a:r>
              <a:rPr sz="2335" spc="42" dirty="0">
                <a:latin typeface="Arial"/>
                <a:cs typeface="Arial"/>
              </a:rPr>
              <a:t>sites</a:t>
            </a:r>
            <a:r>
              <a:rPr sz="2335" spc="-24" dirty="0">
                <a:latin typeface="Arial"/>
                <a:cs typeface="Arial"/>
              </a:rPr>
              <a:t> </a:t>
            </a:r>
            <a:r>
              <a:rPr sz="2335" spc="18" dirty="0">
                <a:latin typeface="Arial"/>
                <a:cs typeface="Arial"/>
              </a:rPr>
              <a:t>have </a:t>
            </a:r>
            <a:r>
              <a:rPr sz="2335" spc="64" dirty="0">
                <a:latin typeface="Arial"/>
                <a:cs typeface="Arial"/>
              </a:rPr>
              <a:t>relatively</a:t>
            </a:r>
            <a:r>
              <a:rPr sz="2335" spc="-24" dirty="0">
                <a:latin typeface="Arial"/>
                <a:cs typeface="Arial"/>
              </a:rPr>
              <a:t> </a:t>
            </a:r>
            <a:r>
              <a:rPr sz="2335" spc="109" dirty="0">
                <a:latin typeface="Arial"/>
                <a:cs typeface="Arial"/>
              </a:rPr>
              <a:t>high</a:t>
            </a:r>
            <a:r>
              <a:rPr sz="2335" spc="-24" dirty="0">
                <a:latin typeface="Arial"/>
                <a:cs typeface="Arial"/>
              </a:rPr>
              <a:t> </a:t>
            </a:r>
            <a:r>
              <a:rPr sz="2335" spc="49" dirty="0">
                <a:latin typeface="Arial"/>
                <a:cs typeface="Arial"/>
              </a:rPr>
              <a:t>success</a:t>
            </a:r>
            <a:r>
              <a:rPr sz="2335" spc="-21" dirty="0">
                <a:latin typeface="Arial"/>
                <a:cs typeface="Arial"/>
              </a:rPr>
              <a:t> </a:t>
            </a:r>
            <a:r>
              <a:rPr sz="2335" spc="36" dirty="0">
                <a:latin typeface="Arial"/>
                <a:cs typeface="Arial"/>
              </a:rPr>
              <a:t>rates</a:t>
            </a:r>
            <a:r>
              <a:rPr sz="2335" spc="36" dirty="0">
                <a:solidFill>
                  <a:srgbClr val="FFFFFF"/>
                </a:solidFill>
                <a:latin typeface="Arial"/>
                <a:cs typeface="Arial"/>
              </a:rPr>
              <a:t>.</a:t>
            </a:r>
            <a:endParaRPr sz="2335" dirty="0">
              <a:latin typeface="Arial"/>
              <a:cs typeface="Arial"/>
            </a:endParaRPr>
          </a:p>
          <a:p>
            <a:pPr marL="560653" marR="555262" lvl="1" indent="-274166">
              <a:lnSpc>
                <a:spcPct val="110600"/>
              </a:lnSpc>
              <a:spcBef>
                <a:spcPts val="1176"/>
              </a:spcBef>
              <a:buClr>
                <a:srgbClr val="FFFFFF"/>
              </a:buClr>
              <a:buChar char="-"/>
              <a:tabLst>
                <a:tab pos="560653" algn="l"/>
              </a:tabLst>
            </a:pPr>
            <a:r>
              <a:rPr sz="2335" spc="39" dirty="0">
                <a:solidFill>
                  <a:srgbClr val="1DB101"/>
                </a:solidFill>
                <a:latin typeface="Arial"/>
                <a:cs typeface="Arial"/>
              </a:rPr>
              <a:t>Green</a:t>
            </a:r>
            <a:r>
              <a:rPr sz="2335" spc="-24" dirty="0">
                <a:solidFill>
                  <a:srgbClr val="1DB101"/>
                </a:solidFill>
                <a:latin typeface="Arial"/>
                <a:cs typeface="Arial"/>
              </a:rPr>
              <a:t> </a:t>
            </a:r>
            <a:r>
              <a:rPr sz="2335" spc="36" dirty="0">
                <a:solidFill>
                  <a:srgbClr val="1DB101"/>
                </a:solidFill>
                <a:latin typeface="Arial"/>
                <a:cs typeface="Arial"/>
              </a:rPr>
              <a:t>Marker</a:t>
            </a:r>
            <a:r>
              <a:rPr sz="2335" spc="-21" dirty="0">
                <a:solidFill>
                  <a:srgbClr val="1DB101"/>
                </a:solidFill>
                <a:latin typeface="Arial"/>
                <a:cs typeface="Arial"/>
              </a:rPr>
              <a:t> </a:t>
            </a:r>
            <a:r>
              <a:rPr sz="2335" spc="-233" dirty="0">
                <a:latin typeface="Arial"/>
                <a:cs typeface="Arial"/>
              </a:rPr>
              <a:t>=</a:t>
            </a:r>
            <a:r>
              <a:rPr sz="2335" spc="-21" dirty="0">
                <a:latin typeface="Arial"/>
                <a:cs typeface="Arial"/>
              </a:rPr>
              <a:t> </a:t>
            </a:r>
            <a:r>
              <a:rPr sz="2335" spc="52" dirty="0">
                <a:latin typeface="Arial"/>
                <a:cs typeface="Arial"/>
              </a:rPr>
              <a:t>Successful </a:t>
            </a:r>
            <a:r>
              <a:rPr sz="2335" spc="58" dirty="0">
                <a:latin typeface="Arial"/>
                <a:cs typeface="Arial"/>
              </a:rPr>
              <a:t>Launch</a:t>
            </a:r>
            <a:endParaRPr sz="2335" dirty="0">
              <a:latin typeface="Arial"/>
              <a:cs typeface="Arial"/>
            </a:endParaRPr>
          </a:p>
          <a:p>
            <a:pPr marL="560653" lvl="1" indent="-273780">
              <a:spcBef>
                <a:spcPts val="1474"/>
              </a:spcBef>
              <a:buClr>
                <a:srgbClr val="FFFFFF"/>
              </a:buClr>
              <a:buChar char="-"/>
              <a:tabLst>
                <a:tab pos="560653" algn="l"/>
              </a:tabLst>
            </a:pPr>
            <a:r>
              <a:rPr sz="2335" dirty="0">
                <a:solidFill>
                  <a:srgbClr val="EE220D"/>
                </a:solidFill>
                <a:latin typeface="Arial"/>
                <a:cs typeface="Arial"/>
              </a:rPr>
              <a:t>Red </a:t>
            </a:r>
            <a:r>
              <a:rPr sz="2335" spc="36" dirty="0">
                <a:solidFill>
                  <a:srgbClr val="EE220D"/>
                </a:solidFill>
                <a:latin typeface="Arial"/>
                <a:cs typeface="Arial"/>
              </a:rPr>
              <a:t>Marker</a:t>
            </a:r>
            <a:r>
              <a:rPr sz="2335" spc="3" dirty="0">
                <a:solidFill>
                  <a:srgbClr val="EE220D"/>
                </a:solidFill>
                <a:latin typeface="Arial"/>
                <a:cs typeface="Arial"/>
              </a:rPr>
              <a:t> </a:t>
            </a:r>
            <a:r>
              <a:rPr sz="2335" spc="-233" dirty="0">
                <a:latin typeface="Arial"/>
                <a:cs typeface="Arial"/>
              </a:rPr>
              <a:t>=</a:t>
            </a:r>
            <a:r>
              <a:rPr sz="2335" spc="6" dirty="0">
                <a:latin typeface="Arial"/>
                <a:cs typeface="Arial"/>
              </a:rPr>
              <a:t> </a:t>
            </a:r>
            <a:r>
              <a:rPr sz="2335" dirty="0">
                <a:latin typeface="Arial"/>
                <a:cs typeface="Arial"/>
              </a:rPr>
              <a:t>Failed </a:t>
            </a:r>
            <a:r>
              <a:rPr sz="2335" spc="58" dirty="0">
                <a:latin typeface="Arial"/>
                <a:cs typeface="Arial"/>
              </a:rPr>
              <a:t>Launch</a:t>
            </a:r>
            <a:endParaRPr sz="2335" dirty="0">
              <a:latin typeface="Arial"/>
              <a:cs typeface="Arial"/>
            </a:endParaRPr>
          </a:p>
          <a:p>
            <a:pPr marL="281481" marR="332695" indent="-274166">
              <a:lnSpc>
                <a:spcPct val="110600"/>
              </a:lnSpc>
              <a:spcBef>
                <a:spcPts val="1179"/>
              </a:spcBef>
              <a:buChar char="•"/>
              <a:tabLst>
                <a:tab pos="281481" algn="l"/>
              </a:tabLst>
            </a:pPr>
            <a:r>
              <a:rPr sz="2335" spc="64" dirty="0">
                <a:latin typeface="Arial"/>
                <a:cs typeface="Arial"/>
              </a:rPr>
              <a:t>Launch</a:t>
            </a:r>
            <a:r>
              <a:rPr sz="2335" spc="-30" dirty="0">
                <a:latin typeface="Arial"/>
                <a:cs typeface="Arial"/>
              </a:rPr>
              <a:t> </a:t>
            </a:r>
            <a:r>
              <a:rPr sz="2335" spc="49" dirty="0">
                <a:latin typeface="Arial"/>
                <a:cs typeface="Arial"/>
              </a:rPr>
              <a:t>Site</a:t>
            </a:r>
            <a:r>
              <a:rPr sz="2335" spc="-30" dirty="0">
                <a:latin typeface="Arial"/>
                <a:cs typeface="Arial"/>
              </a:rPr>
              <a:t> </a:t>
            </a:r>
            <a:r>
              <a:rPr sz="2335" spc="-52" dirty="0">
                <a:latin typeface="Arial"/>
                <a:cs typeface="Arial"/>
              </a:rPr>
              <a:t>KSC</a:t>
            </a:r>
            <a:r>
              <a:rPr sz="2335" spc="-27" dirty="0">
                <a:latin typeface="Arial"/>
                <a:cs typeface="Arial"/>
              </a:rPr>
              <a:t> </a:t>
            </a:r>
            <a:r>
              <a:rPr sz="2335" spc="-45" dirty="0">
                <a:latin typeface="Arial"/>
                <a:cs typeface="Arial"/>
              </a:rPr>
              <a:t>LC-</a:t>
            </a:r>
            <a:r>
              <a:rPr sz="2335" spc="94" dirty="0">
                <a:latin typeface="Arial"/>
                <a:cs typeface="Arial"/>
              </a:rPr>
              <a:t>39A</a:t>
            </a:r>
            <a:r>
              <a:rPr sz="2335" spc="-30" dirty="0">
                <a:latin typeface="Arial"/>
                <a:cs typeface="Arial"/>
              </a:rPr>
              <a:t> </a:t>
            </a:r>
            <a:r>
              <a:rPr sz="2335" dirty="0">
                <a:latin typeface="Arial"/>
                <a:cs typeface="Arial"/>
              </a:rPr>
              <a:t>has</a:t>
            </a:r>
            <a:r>
              <a:rPr sz="2335" spc="-30" dirty="0">
                <a:latin typeface="Arial"/>
                <a:cs typeface="Arial"/>
              </a:rPr>
              <a:t> a </a:t>
            </a:r>
            <a:r>
              <a:rPr sz="2335" spc="61" dirty="0">
                <a:latin typeface="Arial"/>
                <a:cs typeface="Arial"/>
              </a:rPr>
              <a:t>very</a:t>
            </a:r>
            <a:r>
              <a:rPr sz="2335" spc="-18" dirty="0">
                <a:latin typeface="Arial"/>
                <a:cs typeface="Arial"/>
              </a:rPr>
              <a:t> </a:t>
            </a:r>
            <a:r>
              <a:rPr sz="2335" spc="109" dirty="0">
                <a:latin typeface="Arial"/>
                <a:cs typeface="Arial"/>
              </a:rPr>
              <a:t>high</a:t>
            </a:r>
            <a:r>
              <a:rPr sz="2335" spc="-18" dirty="0">
                <a:latin typeface="Arial"/>
                <a:cs typeface="Arial"/>
              </a:rPr>
              <a:t> </a:t>
            </a:r>
            <a:r>
              <a:rPr sz="2335" spc="33" dirty="0">
                <a:latin typeface="Arial"/>
                <a:cs typeface="Arial"/>
              </a:rPr>
              <a:t>Success</a:t>
            </a:r>
            <a:r>
              <a:rPr sz="2335" spc="-15" dirty="0">
                <a:latin typeface="Arial"/>
                <a:cs typeface="Arial"/>
              </a:rPr>
              <a:t> </a:t>
            </a:r>
            <a:r>
              <a:rPr sz="2335" spc="-6" dirty="0">
                <a:latin typeface="Arial"/>
                <a:cs typeface="Arial"/>
              </a:rPr>
              <a:t>Rate.</a:t>
            </a:r>
            <a:endParaRPr sz="2335" dirty="0">
              <a:latin typeface="Arial"/>
              <a:cs typeface="Arial"/>
            </a:endParaRPr>
          </a:p>
        </p:txBody>
      </p:sp>
      <p:pic>
        <p:nvPicPr>
          <p:cNvPr id="5" name="object 5"/>
          <p:cNvPicPr/>
          <p:nvPr/>
        </p:nvPicPr>
        <p:blipFill>
          <a:blip r:embed="rId2" cstate="print"/>
          <a:stretch>
            <a:fillRect/>
          </a:stretch>
        </p:blipFill>
        <p:spPr>
          <a:xfrm>
            <a:off x="6666552" y="1524125"/>
            <a:ext cx="4761337" cy="4698670"/>
          </a:xfrm>
          <a:prstGeom prst="rect">
            <a:avLst/>
          </a:prstGeom>
        </p:spPr>
      </p:pic>
      <p:sp>
        <p:nvSpPr>
          <p:cNvPr id="6" name="Title 1">
            <a:extLst>
              <a:ext uri="{FF2B5EF4-FFF2-40B4-BE49-F238E27FC236}">
                <a16:creationId xmlns:a16="http://schemas.microsoft.com/office/drawing/2014/main" id="{5D9A6D18-A4B6-8415-2504-DEAE7322D27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Success/Fail Launch Record on the Map</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649963" y="1593140"/>
            <a:ext cx="4012373" cy="3998568"/>
          </a:xfrm>
          <a:prstGeom prst="rect">
            <a:avLst/>
          </a:prstGeom>
        </p:spPr>
        <p:txBody>
          <a:bodyPr vert="horz" wrap="square" lIns="0" tIns="135927" rIns="0" bIns="0" rtlCol="0">
            <a:spAutoFit/>
          </a:bodyPr>
          <a:lstStyle/>
          <a:p>
            <a:pPr marL="7701">
              <a:spcBef>
                <a:spcPts val="1070"/>
              </a:spcBef>
            </a:pPr>
            <a:r>
              <a:rPr sz="1546" spc="52" dirty="0">
                <a:latin typeface="Arial"/>
                <a:cs typeface="Arial"/>
              </a:rPr>
              <a:t>Explanation:</a:t>
            </a:r>
            <a:endParaRPr sz="1546" dirty="0">
              <a:latin typeface="Arial"/>
              <a:cs typeface="Arial"/>
            </a:endParaRPr>
          </a:p>
          <a:p>
            <a:pPr marL="728156" marR="3081" indent="-162112">
              <a:lnSpc>
                <a:spcPct val="110500"/>
              </a:lnSpc>
              <a:spcBef>
                <a:spcPts val="706"/>
              </a:spcBef>
              <a:buChar char="•"/>
              <a:tabLst>
                <a:tab pos="728156" algn="l"/>
              </a:tabLst>
            </a:pPr>
            <a:r>
              <a:rPr sz="1395" dirty="0">
                <a:latin typeface="Arial"/>
                <a:cs typeface="Arial"/>
              </a:rPr>
              <a:t>From</a:t>
            </a:r>
            <a:r>
              <a:rPr sz="1395" spc="18" dirty="0">
                <a:latin typeface="Arial"/>
                <a:cs typeface="Arial"/>
              </a:rPr>
              <a:t> </a:t>
            </a:r>
            <a:r>
              <a:rPr sz="1395" spc="58" dirty="0">
                <a:latin typeface="Arial"/>
                <a:cs typeface="Arial"/>
              </a:rPr>
              <a:t>the</a:t>
            </a:r>
            <a:r>
              <a:rPr sz="1395" spc="21" dirty="0">
                <a:latin typeface="Arial"/>
                <a:cs typeface="Arial"/>
              </a:rPr>
              <a:t> </a:t>
            </a:r>
            <a:r>
              <a:rPr sz="1395" dirty="0">
                <a:latin typeface="Arial"/>
                <a:cs typeface="Arial"/>
              </a:rPr>
              <a:t>visual</a:t>
            </a:r>
            <a:r>
              <a:rPr sz="1395" spc="21" dirty="0">
                <a:latin typeface="Arial"/>
                <a:cs typeface="Arial"/>
              </a:rPr>
              <a:t> </a:t>
            </a:r>
            <a:r>
              <a:rPr sz="1395" dirty="0">
                <a:latin typeface="Arial"/>
                <a:cs typeface="Arial"/>
              </a:rPr>
              <a:t>analysis</a:t>
            </a:r>
            <a:r>
              <a:rPr sz="1395" spc="21" dirty="0">
                <a:latin typeface="Arial"/>
                <a:cs typeface="Arial"/>
              </a:rPr>
              <a:t> </a:t>
            </a:r>
            <a:r>
              <a:rPr sz="1395" spc="79" dirty="0">
                <a:latin typeface="Arial"/>
                <a:cs typeface="Arial"/>
              </a:rPr>
              <a:t>of</a:t>
            </a:r>
            <a:r>
              <a:rPr sz="1395" spc="21" dirty="0">
                <a:latin typeface="Arial"/>
                <a:cs typeface="Arial"/>
              </a:rPr>
              <a:t> </a:t>
            </a:r>
            <a:r>
              <a:rPr sz="1395" spc="58" dirty="0">
                <a:latin typeface="Arial"/>
                <a:cs typeface="Arial"/>
              </a:rPr>
              <a:t>the</a:t>
            </a:r>
            <a:r>
              <a:rPr sz="1395" spc="21" dirty="0">
                <a:latin typeface="Arial"/>
                <a:cs typeface="Arial"/>
              </a:rPr>
              <a:t> </a:t>
            </a:r>
            <a:r>
              <a:rPr sz="1395" spc="39" dirty="0">
                <a:latin typeface="Arial"/>
                <a:cs typeface="Arial"/>
              </a:rPr>
              <a:t>launch </a:t>
            </a:r>
            <a:r>
              <a:rPr sz="1395" spc="30" dirty="0">
                <a:latin typeface="Arial"/>
                <a:cs typeface="Arial"/>
              </a:rPr>
              <a:t>site</a:t>
            </a:r>
            <a:r>
              <a:rPr sz="1395" spc="-18" dirty="0">
                <a:latin typeface="Arial"/>
                <a:cs typeface="Arial"/>
              </a:rPr>
              <a:t> </a:t>
            </a:r>
            <a:r>
              <a:rPr sz="1395" spc="-61" dirty="0">
                <a:latin typeface="Arial"/>
                <a:cs typeface="Arial"/>
              </a:rPr>
              <a:t>KSC</a:t>
            </a:r>
            <a:r>
              <a:rPr sz="1395" spc="-18" dirty="0">
                <a:latin typeface="Arial"/>
                <a:cs typeface="Arial"/>
              </a:rPr>
              <a:t> </a:t>
            </a:r>
            <a:r>
              <a:rPr sz="1395" spc="-39" dirty="0">
                <a:latin typeface="Arial"/>
                <a:cs typeface="Arial"/>
              </a:rPr>
              <a:t>LC-</a:t>
            </a:r>
            <a:r>
              <a:rPr sz="1395" spc="49" dirty="0">
                <a:latin typeface="Arial"/>
                <a:cs typeface="Arial"/>
              </a:rPr>
              <a:t>39A</a:t>
            </a:r>
            <a:r>
              <a:rPr sz="1395" spc="-15" dirty="0">
                <a:latin typeface="Arial"/>
                <a:cs typeface="Arial"/>
              </a:rPr>
              <a:t> </a:t>
            </a:r>
            <a:r>
              <a:rPr sz="1395" spc="45" dirty="0">
                <a:latin typeface="Arial"/>
                <a:cs typeface="Arial"/>
              </a:rPr>
              <a:t>we</a:t>
            </a:r>
            <a:r>
              <a:rPr sz="1395" spc="-18" dirty="0">
                <a:latin typeface="Arial"/>
                <a:cs typeface="Arial"/>
              </a:rPr>
              <a:t> </a:t>
            </a:r>
            <a:r>
              <a:rPr sz="1395" spc="36" dirty="0">
                <a:latin typeface="Arial"/>
                <a:cs typeface="Arial"/>
              </a:rPr>
              <a:t>can</a:t>
            </a:r>
            <a:r>
              <a:rPr sz="1395" spc="-18" dirty="0">
                <a:latin typeface="Arial"/>
                <a:cs typeface="Arial"/>
              </a:rPr>
              <a:t> </a:t>
            </a:r>
            <a:r>
              <a:rPr sz="1395" spc="36" dirty="0">
                <a:latin typeface="Arial"/>
                <a:cs typeface="Arial"/>
              </a:rPr>
              <a:t>clearly</a:t>
            </a:r>
            <a:r>
              <a:rPr sz="1395" spc="-15" dirty="0">
                <a:latin typeface="Arial"/>
                <a:cs typeface="Arial"/>
              </a:rPr>
              <a:t> </a:t>
            </a:r>
            <a:r>
              <a:rPr sz="1395" dirty="0">
                <a:latin typeface="Arial"/>
                <a:cs typeface="Arial"/>
              </a:rPr>
              <a:t>see</a:t>
            </a:r>
            <a:r>
              <a:rPr sz="1395" spc="-18" dirty="0">
                <a:latin typeface="Arial"/>
                <a:cs typeface="Arial"/>
              </a:rPr>
              <a:t> </a:t>
            </a:r>
            <a:r>
              <a:rPr sz="1395" spc="45" dirty="0">
                <a:latin typeface="Arial"/>
                <a:cs typeface="Arial"/>
              </a:rPr>
              <a:t>that </a:t>
            </a:r>
            <a:r>
              <a:rPr sz="1395" spc="73" dirty="0">
                <a:latin typeface="Arial"/>
                <a:cs typeface="Arial"/>
              </a:rPr>
              <a:t>it</a:t>
            </a:r>
            <a:r>
              <a:rPr sz="1395" spc="-21" dirty="0">
                <a:latin typeface="Arial"/>
                <a:cs typeface="Arial"/>
              </a:rPr>
              <a:t> </a:t>
            </a:r>
            <a:r>
              <a:rPr sz="1395" spc="-15" dirty="0">
                <a:latin typeface="Arial"/>
                <a:cs typeface="Arial"/>
              </a:rPr>
              <a:t>is:</a:t>
            </a:r>
            <a:endParaRPr sz="1395" dirty="0">
              <a:latin typeface="Arial"/>
              <a:cs typeface="Arial"/>
            </a:endParaRPr>
          </a:p>
          <a:p>
            <a:pPr marL="1007712" lvl="1" indent="-162112">
              <a:spcBef>
                <a:spcPts val="873"/>
              </a:spcBef>
              <a:buChar char="-"/>
              <a:tabLst>
                <a:tab pos="1007712" algn="l"/>
              </a:tabLst>
            </a:pPr>
            <a:r>
              <a:rPr sz="1395" spc="30" dirty="0">
                <a:latin typeface="Arial"/>
                <a:cs typeface="Arial"/>
              </a:rPr>
              <a:t>relative</a:t>
            </a:r>
            <a:r>
              <a:rPr sz="1395" spc="15" dirty="0">
                <a:latin typeface="Arial"/>
                <a:cs typeface="Arial"/>
              </a:rPr>
              <a:t> </a:t>
            </a:r>
            <a:r>
              <a:rPr sz="1395" spc="36" dirty="0">
                <a:latin typeface="Arial"/>
                <a:cs typeface="Arial"/>
              </a:rPr>
              <a:t>close</a:t>
            </a:r>
            <a:r>
              <a:rPr sz="1395" spc="15" dirty="0">
                <a:latin typeface="Arial"/>
                <a:cs typeface="Arial"/>
              </a:rPr>
              <a:t> </a:t>
            </a:r>
            <a:r>
              <a:rPr sz="1395" spc="85" dirty="0">
                <a:latin typeface="Arial"/>
                <a:cs typeface="Arial"/>
              </a:rPr>
              <a:t>to</a:t>
            </a:r>
            <a:r>
              <a:rPr sz="1395" spc="18" dirty="0">
                <a:latin typeface="Arial"/>
                <a:cs typeface="Arial"/>
              </a:rPr>
              <a:t> </a:t>
            </a:r>
            <a:r>
              <a:rPr sz="1395" dirty="0">
                <a:latin typeface="Arial"/>
                <a:cs typeface="Arial"/>
              </a:rPr>
              <a:t>railway</a:t>
            </a:r>
            <a:r>
              <a:rPr sz="1395" spc="15" dirty="0">
                <a:latin typeface="Arial"/>
                <a:cs typeface="Arial"/>
              </a:rPr>
              <a:t> </a:t>
            </a:r>
            <a:r>
              <a:rPr sz="1395" spc="-30" dirty="0">
                <a:latin typeface="Arial"/>
                <a:cs typeface="Arial"/>
              </a:rPr>
              <a:t>(15.23</a:t>
            </a:r>
            <a:r>
              <a:rPr sz="1395" spc="15" dirty="0">
                <a:latin typeface="Arial"/>
                <a:cs typeface="Arial"/>
              </a:rPr>
              <a:t> km)</a:t>
            </a:r>
            <a:endParaRPr sz="1395" dirty="0">
              <a:latin typeface="Arial"/>
              <a:cs typeface="Arial"/>
            </a:endParaRPr>
          </a:p>
          <a:p>
            <a:pPr marL="1007712" lvl="1" indent="-162112">
              <a:spcBef>
                <a:spcPts val="870"/>
              </a:spcBef>
              <a:buChar char="-"/>
              <a:tabLst>
                <a:tab pos="1007712" algn="l"/>
              </a:tabLst>
            </a:pPr>
            <a:r>
              <a:rPr sz="1395" spc="30" dirty="0">
                <a:latin typeface="Arial"/>
                <a:cs typeface="Arial"/>
              </a:rPr>
              <a:t>relative</a:t>
            </a:r>
            <a:r>
              <a:rPr sz="1395" spc="12" dirty="0">
                <a:latin typeface="Arial"/>
                <a:cs typeface="Arial"/>
              </a:rPr>
              <a:t> </a:t>
            </a:r>
            <a:r>
              <a:rPr sz="1395" spc="36" dirty="0">
                <a:latin typeface="Arial"/>
                <a:cs typeface="Arial"/>
              </a:rPr>
              <a:t>close</a:t>
            </a:r>
            <a:r>
              <a:rPr sz="1395" spc="15" dirty="0">
                <a:latin typeface="Arial"/>
                <a:cs typeface="Arial"/>
              </a:rPr>
              <a:t> </a:t>
            </a:r>
            <a:r>
              <a:rPr sz="1395" spc="85" dirty="0">
                <a:latin typeface="Arial"/>
                <a:cs typeface="Arial"/>
              </a:rPr>
              <a:t>to</a:t>
            </a:r>
            <a:r>
              <a:rPr sz="1395" spc="12" dirty="0">
                <a:latin typeface="Arial"/>
                <a:cs typeface="Arial"/>
              </a:rPr>
              <a:t> </a:t>
            </a:r>
            <a:r>
              <a:rPr sz="1395" spc="39" dirty="0">
                <a:latin typeface="Arial"/>
                <a:cs typeface="Arial"/>
              </a:rPr>
              <a:t>highway</a:t>
            </a:r>
            <a:r>
              <a:rPr sz="1395" spc="15" dirty="0">
                <a:latin typeface="Arial"/>
                <a:cs typeface="Arial"/>
              </a:rPr>
              <a:t> </a:t>
            </a:r>
            <a:r>
              <a:rPr sz="1395" dirty="0">
                <a:latin typeface="Arial"/>
                <a:cs typeface="Arial"/>
              </a:rPr>
              <a:t>(20.28</a:t>
            </a:r>
            <a:r>
              <a:rPr sz="1395" spc="12" dirty="0">
                <a:latin typeface="Arial"/>
                <a:cs typeface="Arial"/>
              </a:rPr>
              <a:t> </a:t>
            </a:r>
            <a:r>
              <a:rPr sz="1395" spc="15" dirty="0">
                <a:latin typeface="Arial"/>
                <a:cs typeface="Arial"/>
              </a:rPr>
              <a:t>km)</a:t>
            </a:r>
            <a:endParaRPr sz="1395" dirty="0">
              <a:latin typeface="Arial"/>
              <a:cs typeface="Arial"/>
            </a:endParaRPr>
          </a:p>
          <a:p>
            <a:pPr marL="1007712" lvl="1" indent="-162112">
              <a:spcBef>
                <a:spcPts val="873"/>
              </a:spcBef>
              <a:buChar char="-"/>
              <a:tabLst>
                <a:tab pos="1007712" algn="l"/>
              </a:tabLst>
            </a:pPr>
            <a:r>
              <a:rPr sz="1395" spc="30" dirty="0">
                <a:latin typeface="Arial"/>
                <a:cs typeface="Arial"/>
              </a:rPr>
              <a:t>relative</a:t>
            </a:r>
            <a:r>
              <a:rPr sz="1395" spc="-24" dirty="0">
                <a:latin typeface="Arial"/>
                <a:cs typeface="Arial"/>
              </a:rPr>
              <a:t> </a:t>
            </a:r>
            <a:r>
              <a:rPr sz="1395" spc="36" dirty="0">
                <a:latin typeface="Arial"/>
                <a:cs typeface="Arial"/>
              </a:rPr>
              <a:t>close</a:t>
            </a:r>
            <a:r>
              <a:rPr sz="1395" spc="-21" dirty="0">
                <a:latin typeface="Arial"/>
                <a:cs typeface="Arial"/>
              </a:rPr>
              <a:t> </a:t>
            </a:r>
            <a:r>
              <a:rPr sz="1395" spc="85" dirty="0">
                <a:latin typeface="Arial"/>
                <a:cs typeface="Arial"/>
              </a:rPr>
              <a:t>to</a:t>
            </a:r>
            <a:r>
              <a:rPr sz="1395" spc="-21" dirty="0">
                <a:latin typeface="Arial"/>
                <a:cs typeface="Arial"/>
              </a:rPr>
              <a:t> </a:t>
            </a:r>
            <a:r>
              <a:rPr sz="1395" spc="42" dirty="0">
                <a:latin typeface="Arial"/>
                <a:cs typeface="Arial"/>
              </a:rPr>
              <a:t>coastline</a:t>
            </a:r>
            <a:r>
              <a:rPr sz="1395" spc="-24" dirty="0">
                <a:latin typeface="Arial"/>
                <a:cs typeface="Arial"/>
              </a:rPr>
              <a:t> </a:t>
            </a:r>
            <a:r>
              <a:rPr sz="1395" spc="-6" dirty="0">
                <a:latin typeface="Arial"/>
                <a:cs typeface="Arial"/>
              </a:rPr>
              <a:t>(14.99</a:t>
            </a:r>
            <a:r>
              <a:rPr sz="1395" spc="-21" dirty="0">
                <a:latin typeface="Arial"/>
                <a:cs typeface="Arial"/>
              </a:rPr>
              <a:t> </a:t>
            </a:r>
            <a:r>
              <a:rPr sz="1395" spc="15" dirty="0">
                <a:latin typeface="Arial"/>
                <a:cs typeface="Arial"/>
              </a:rPr>
              <a:t>km)</a:t>
            </a:r>
            <a:endParaRPr sz="1395" dirty="0">
              <a:latin typeface="Arial"/>
              <a:cs typeface="Arial"/>
            </a:endParaRPr>
          </a:p>
          <a:p>
            <a:pPr marL="728156" marR="438203" indent="-162112">
              <a:lnSpc>
                <a:spcPct val="110500"/>
              </a:lnSpc>
              <a:spcBef>
                <a:spcPts val="694"/>
              </a:spcBef>
              <a:buChar char="•"/>
              <a:tabLst>
                <a:tab pos="728156" algn="l"/>
              </a:tabLst>
            </a:pPr>
            <a:r>
              <a:rPr sz="1395" dirty="0">
                <a:latin typeface="Arial"/>
                <a:cs typeface="Arial"/>
              </a:rPr>
              <a:t>Also</a:t>
            </a:r>
            <a:r>
              <a:rPr sz="1395" spc="-3" dirty="0">
                <a:latin typeface="Arial"/>
                <a:cs typeface="Arial"/>
              </a:rPr>
              <a:t> </a:t>
            </a:r>
            <a:r>
              <a:rPr sz="1395" spc="58" dirty="0">
                <a:latin typeface="Arial"/>
                <a:cs typeface="Arial"/>
              </a:rPr>
              <a:t>the</a:t>
            </a:r>
            <a:r>
              <a:rPr sz="1395" spc="-3" dirty="0">
                <a:latin typeface="Arial"/>
                <a:cs typeface="Arial"/>
              </a:rPr>
              <a:t> </a:t>
            </a:r>
            <a:r>
              <a:rPr sz="1395" spc="45" dirty="0">
                <a:latin typeface="Arial"/>
                <a:cs typeface="Arial"/>
              </a:rPr>
              <a:t>launch</a:t>
            </a:r>
            <a:r>
              <a:rPr sz="1395" dirty="0">
                <a:latin typeface="Arial"/>
                <a:cs typeface="Arial"/>
              </a:rPr>
              <a:t> </a:t>
            </a:r>
            <a:r>
              <a:rPr sz="1395" spc="30" dirty="0">
                <a:latin typeface="Arial"/>
                <a:cs typeface="Arial"/>
              </a:rPr>
              <a:t>site</a:t>
            </a:r>
            <a:r>
              <a:rPr sz="1395" spc="-3" dirty="0">
                <a:latin typeface="Arial"/>
                <a:cs typeface="Arial"/>
              </a:rPr>
              <a:t> </a:t>
            </a:r>
            <a:r>
              <a:rPr sz="1395" spc="-61" dirty="0">
                <a:latin typeface="Arial"/>
                <a:cs typeface="Arial"/>
              </a:rPr>
              <a:t>KSC</a:t>
            </a:r>
            <a:r>
              <a:rPr sz="1395" dirty="0">
                <a:latin typeface="Arial"/>
                <a:cs typeface="Arial"/>
              </a:rPr>
              <a:t> </a:t>
            </a:r>
            <a:r>
              <a:rPr sz="1395" spc="-39" dirty="0">
                <a:latin typeface="Arial"/>
                <a:cs typeface="Arial"/>
              </a:rPr>
              <a:t>LC-</a:t>
            </a:r>
            <a:r>
              <a:rPr sz="1395" spc="49" dirty="0">
                <a:latin typeface="Arial"/>
                <a:cs typeface="Arial"/>
              </a:rPr>
              <a:t>39A</a:t>
            </a:r>
            <a:r>
              <a:rPr sz="1395" spc="-3" dirty="0">
                <a:latin typeface="Arial"/>
                <a:cs typeface="Arial"/>
              </a:rPr>
              <a:t> </a:t>
            </a:r>
            <a:r>
              <a:rPr sz="1395" spc="-15" dirty="0">
                <a:latin typeface="Arial"/>
                <a:cs typeface="Arial"/>
              </a:rPr>
              <a:t>is </a:t>
            </a:r>
            <a:r>
              <a:rPr sz="1395" spc="30" dirty="0">
                <a:latin typeface="Arial"/>
                <a:cs typeface="Arial"/>
              </a:rPr>
              <a:t>relative</a:t>
            </a:r>
            <a:r>
              <a:rPr sz="1395" spc="-15" dirty="0">
                <a:latin typeface="Arial"/>
                <a:cs typeface="Arial"/>
              </a:rPr>
              <a:t> </a:t>
            </a:r>
            <a:r>
              <a:rPr sz="1395" spc="36" dirty="0">
                <a:latin typeface="Arial"/>
                <a:cs typeface="Arial"/>
              </a:rPr>
              <a:t>close</a:t>
            </a:r>
            <a:r>
              <a:rPr sz="1395" spc="-12" dirty="0">
                <a:latin typeface="Arial"/>
                <a:cs typeface="Arial"/>
              </a:rPr>
              <a:t> </a:t>
            </a:r>
            <a:r>
              <a:rPr sz="1395" spc="85" dirty="0">
                <a:latin typeface="Arial"/>
                <a:cs typeface="Arial"/>
              </a:rPr>
              <a:t>to</a:t>
            </a:r>
            <a:r>
              <a:rPr sz="1395" spc="-15" dirty="0">
                <a:latin typeface="Arial"/>
                <a:cs typeface="Arial"/>
              </a:rPr>
              <a:t> </a:t>
            </a:r>
            <a:r>
              <a:rPr sz="1395" spc="36" dirty="0">
                <a:latin typeface="Arial"/>
                <a:cs typeface="Arial"/>
              </a:rPr>
              <a:t>its</a:t>
            </a:r>
            <a:r>
              <a:rPr sz="1395" spc="-12" dirty="0">
                <a:latin typeface="Arial"/>
                <a:cs typeface="Arial"/>
              </a:rPr>
              <a:t> </a:t>
            </a:r>
            <a:r>
              <a:rPr sz="1395" spc="39" dirty="0">
                <a:latin typeface="Arial"/>
                <a:cs typeface="Arial"/>
              </a:rPr>
              <a:t>closest</a:t>
            </a:r>
            <a:r>
              <a:rPr sz="1395" spc="-15" dirty="0">
                <a:latin typeface="Arial"/>
                <a:cs typeface="Arial"/>
              </a:rPr>
              <a:t> </a:t>
            </a:r>
            <a:r>
              <a:rPr sz="1395" spc="55" dirty="0">
                <a:latin typeface="Arial"/>
                <a:cs typeface="Arial"/>
              </a:rPr>
              <a:t>city </a:t>
            </a:r>
            <a:r>
              <a:rPr sz="1395" dirty="0">
                <a:latin typeface="Arial"/>
                <a:cs typeface="Arial"/>
              </a:rPr>
              <a:t>Titusville</a:t>
            </a:r>
            <a:r>
              <a:rPr sz="1395" spc="91" dirty="0">
                <a:latin typeface="Arial"/>
                <a:cs typeface="Arial"/>
              </a:rPr>
              <a:t> </a:t>
            </a:r>
            <a:r>
              <a:rPr sz="1395" spc="-21" dirty="0">
                <a:latin typeface="Arial"/>
                <a:cs typeface="Arial"/>
              </a:rPr>
              <a:t>(16.32</a:t>
            </a:r>
            <a:r>
              <a:rPr sz="1395" spc="91" dirty="0">
                <a:latin typeface="Arial"/>
                <a:cs typeface="Arial"/>
              </a:rPr>
              <a:t> </a:t>
            </a:r>
            <a:r>
              <a:rPr sz="1395" spc="-12" dirty="0">
                <a:latin typeface="Arial"/>
                <a:cs typeface="Arial"/>
              </a:rPr>
              <a:t>km).</a:t>
            </a:r>
            <a:endParaRPr sz="1395" dirty="0">
              <a:latin typeface="Arial"/>
              <a:cs typeface="Arial"/>
            </a:endParaRPr>
          </a:p>
          <a:p>
            <a:pPr marL="728541" marR="262228" indent="-162112">
              <a:lnSpc>
                <a:spcPct val="110500"/>
              </a:lnSpc>
              <a:spcBef>
                <a:spcPts val="697"/>
              </a:spcBef>
              <a:buChar char="•"/>
              <a:tabLst>
                <a:tab pos="728541" algn="l"/>
              </a:tabLst>
            </a:pPr>
            <a:r>
              <a:rPr sz="1395" dirty="0">
                <a:latin typeface="Arial"/>
                <a:cs typeface="Arial"/>
              </a:rPr>
              <a:t>Failed</a:t>
            </a:r>
            <a:r>
              <a:rPr sz="1395" spc="-9" dirty="0">
                <a:latin typeface="Arial"/>
                <a:cs typeface="Arial"/>
              </a:rPr>
              <a:t> </a:t>
            </a:r>
            <a:r>
              <a:rPr sz="1395" spc="49" dirty="0">
                <a:latin typeface="Arial"/>
                <a:cs typeface="Arial"/>
              </a:rPr>
              <a:t>rocket</a:t>
            </a:r>
            <a:r>
              <a:rPr sz="1395" spc="-6" dirty="0">
                <a:latin typeface="Arial"/>
                <a:cs typeface="Arial"/>
              </a:rPr>
              <a:t> </a:t>
            </a:r>
            <a:r>
              <a:rPr sz="1395" spc="73" dirty="0">
                <a:latin typeface="Arial"/>
                <a:cs typeface="Arial"/>
              </a:rPr>
              <a:t>with</a:t>
            </a:r>
            <a:r>
              <a:rPr sz="1395" spc="-9" dirty="0">
                <a:latin typeface="Arial"/>
                <a:cs typeface="Arial"/>
              </a:rPr>
              <a:t> </a:t>
            </a:r>
            <a:r>
              <a:rPr sz="1395" spc="36" dirty="0">
                <a:latin typeface="Arial"/>
                <a:cs typeface="Arial"/>
              </a:rPr>
              <a:t>its</a:t>
            </a:r>
            <a:r>
              <a:rPr sz="1395" spc="-6" dirty="0">
                <a:latin typeface="Arial"/>
                <a:cs typeface="Arial"/>
              </a:rPr>
              <a:t> </a:t>
            </a:r>
            <a:r>
              <a:rPr sz="1395" spc="58" dirty="0">
                <a:latin typeface="Arial"/>
                <a:cs typeface="Arial"/>
              </a:rPr>
              <a:t>high</a:t>
            </a:r>
            <a:r>
              <a:rPr sz="1395" spc="-9" dirty="0">
                <a:latin typeface="Arial"/>
                <a:cs typeface="Arial"/>
              </a:rPr>
              <a:t> </a:t>
            </a:r>
            <a:r>
              <a:rPr sz="1395" spc="36" dirty="0">
                <a:latin typeface="Arial"/>
                <a:cs typeface="Arial"/>
              </a:rPr>
              <a:t>speed</a:t>
            </a:r>
            <a:r>
              <a:rPr sz="1395" spc="-6" dirty="0">
                <a:latin typeface="Arial"/>
                <a:cs typeface="Arial"/>
              </a:rPr>
              <a:t> </a:t>
            </a:r>
            <a:r>
              <a:rPr sz="1395" spc="21" dirty="0">
                <a:latin typeface="Arial"/>
                <a:cs typeface="Arial"/>
              </a:rPr>
              <a:t>can </a:t>
            </a:r>
            <a:r>
              <a:rPr sz="1395" spc="45" dirty="0">
                <a:latin typeface="Arial"/>
                <a:cs typeface="Arial"/>
              </a:rPr>
              <a:t>cover</a:t>
            </a:r>
            <a:r>
              <a:rPr sz="1395" dirty="0">
                <a:latin typeface="Arial"/>
                <a:cs typeface="Arial"/>
              </a:rPr>
              <a:t> </a:t>
            </a:r>
            <a:r>
              <a:rPr sz="1395" spc="36" dirty="0">
                <a:latin typeface="Arial"/>
                <a:cs typeface="Arial"/>
              </a:rPr>
              <a:t>distances</a:t>
            </a:r>
            <a:r>
              <a:rPr sz="1395" spc="3" dirty="0">
                <a:latin typeface="Arial"/>
                <a:cs typeface="Arial"/>
              </a:rPr>
              <a:t> </a:t>
            </a:r>
            <a:r>
              <a:rPr sz="1395" dirty="0">
                <a:latin typeface="Arial"/>
                <a:cs typeface="Arial"/>
              </a:rPr>
              <a:t>like </a:t>
            </a:r>
            <a:r>
              <a:rPr sz="1395" spc="-73" dirty="0">
                <a:latin typeface="Arial"/>
                <a:cs typeface="Arial"/>
              </a:rPr>
              <a:t>15-</a:t>
            </a:r>
            <a:r>
              <a:rPr sz="1395" spc="76" dirty="0">
                <a:latin typeface="Arial"/>
                <a:cs typeface="Arial"/>
              </a:rPr>
              <a:t>20</a:t>
            </a:r>
            <a:r>
              <a:rPr sz="1395" spc="3" dirty="0">
                <a:latin typeface="Arial"/>
                <a:cs typeface="Arial"/>
              </a:rPr>
              <a:t> </a:t>
            </a:r>
            <a:r>
              <a:rPr sz="1395" spc="55" dirty="0">
                <a:latin typeface="Arial"/>
                <a:cs typeface="Arial"/>
              </a:rPr>
              <a:t>km</a:t>
            </a:r>
            <a:r>
              <a:rPr sz="1395" dirty="0">
                <a:latin typeface="Arial"/>
                <a:cs typeface="Arial"/>
              </a:rPr>
              <a:t> </a:t>
            </a:r>
            <a:r>
              <a:rPr sz="1395" spc="49" dirty="0">
                <a:latin typeface="Arial"/>
                <a:cs typeface="Arial"/>
              </a:rPr>
              <a:t>in</a:t>
            </a:r>
            <a:r>
              <a:rPr sz="1395" spc="3" dirty="0">
                <a:latin typeface="Arial"/>
                <a:cs typeface="Arial"/>
              </a:rPr>
              <a:t> </a:t>
            </a:r>
            <a:r>
              <a:rPr sz="1395" spc="33" dirty="0">
                <a:latin typeface="Arial"/>
                <a:cs typeface="Arial"/>
              </a:rPr>
              <a:t>few seconds.</a:t>
            </a:r>
            <a:r>
              <a:rPr sz="1395" spc="-15" dirty="0">
                <a:latin typeface="Arial"/>
                <a:cs typeface="Arial"/>
              </a:rPr>
              <a:t> </a:t>
            </a:r>
            <a:r>
              <a:rPr sz="1395" spc="49" dirty="0">
                <a:latin typeface="Arial"/>
                <a:cs typeface="Arial"/>
              </a:rPr>
              <a:t>It</a:t>
            </a:r>
            <a:r>
              <a:rPr sz="1395" spc="-12" dirty="0">
                <a:latin typeface="Arial"/>
                <a:cs typeface="Arial"/>
              </a:rPr>
              <a:t> </a:t>
            </a:r>
            <a:r>
              <a:rPr sz="1395" spc="64" dirty="0">
                <a:latin typeface="Arial"/>
                <a:cs typeface="Arial"/>
              </a:rPr>
              <a:t>could</a:t>
            </a:r>
            <a:r>
              <a:rPr sz="1395" spc="-12" dirty="0">
                <a:latin typeface="Arial"/>
                <a:cs typeface="Arial"/>
              </a:rPr>
              <a:t> </a:t>
            </a:r>
            <a:r>
              <a:rPr sz="1395" spc="52" dirty="0">
                <a:latin typeface="Arial"/>
                <a:cs typeface="Arial"/>
              </a:rPr>
              <a:t>be</a:t>
            </a:r>
            <a:r>
              <a:rPr sz="1395" spc="-12" dirty="0">
                <a:latin typeface="Arial"/>
                <a:cs typeface="Arial"/>
              </a:rPr>
              <a:t> </a:t>
            </a:r>
            <a:r>
              <a:rPr sz="1395" spc="42" dirty="0">
                <a:latin typeface="Arial"/>
                <a:cs typeface="Arial"/>
              </a:rPr>
              <a:t>potentially </a:t>
            </a:r>
            <a:r>
              <a:rPr sz="1395" spc="39" dirty="0">
                <a:latin typeface="Arial"/>
                <a:cs typeface="Arial"/>
              </a:rPr>
              <a:t>dangerous</a:t>
            </a:r>
            <a:r>
              <a:rPr sz="1395" spc="-15" dirty="0">
                <a:latin typeface="Arial"/>
                <a:cs typeface="Arial"/>
              </a:rPr>
              <a:t> </a:t>
            </a:r>
            <a:r>
              <a:rPr sz="1395" spc="85" dirty="0">
                <a:latin typeface="Arial"/>
                <a:cs typeface="Arial"/>
              </a:rPr>
              <a:t>to</a:t>
            </a:r>
            <a:r>
              <a:rPr sz="1395" spc="-12" dirty="0">
                <a:latin typeface="Arial"/>
                <a:cs typeface="Arial"/>
              </a:rPr>
              <a:t> </a:t>
            </a:r>
            <a:r>
              <a:rPr sz="1395" spc="61" dirty="0">
                <a:latin typeface="Arial"/>
                <a:cs typeface="Arial"/>
              </a:rPr>
              <a:t>populated</a:t>
            </a:r>
            <a:r>
              <a:rPr sz="1395" spc="-12" dirty="0">
                <a:latin typeface="Arial"/>
                <a:cs typeface="Arial"/>
              </a:rPr>
              <a:t> </a:t>
            </a:r>
            <a:r>
              <a:rPr sz="1395" spc="-6" dirty="0">
                <a:latin typeface="Arial"/>
                <a:cs typeface="Arial"/>
              </a:rPr>
              <a:t>areas.</a:t>
            </a:r>
            <a:endParaRPr sz="1395" dirty="0">
              <a:latin typeface="Arial"/>
              <a:cs typeface="Arial"/>
            </a:endParaRPr>
          </a:p>
        </p:txBody>
      </p:sp>
      <p:pic>
        <p:nvPicPr>
          <p:cNvPr id="4" name="object 4"/>
          <p:cNvPicPr/>
          <p:nvPr/>
        </p:nvPicPr>
        <p:blipFill>
          <a:blip r:embed="rId2" cstate="print"/>
          <a:stretch>
            <a:fillRect/>
          </a:stretch>
        </p:blipFill>
        <p:spPr>
          <a:xfrm>
            <a:off x="5151220" y="1593140"/>
            <a:ext cx="6224877" cy="4063714"/>
          </a:xfrm>
          <a:prstGeom prst="rect">
            <a:avLst/>
          </a:prstGeom>
        </p:spPr>
      </p:pic>
      <p:sp>
        <p:nvSpPr>
          <p:cNvPr id="5" name="Title 1">
            <a:extLst>
              <a:ext uri="{FF2B5EF4-FFF2-40B4-BE49-F238E27FC236}">
                <a16:creationId xmlns:a16="http://schemas.microsoft.com/office/drawing/2014/main" id="{52EE65BC-F721-548D-6CE4-5EDEE9F538D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Distances From the Launch Site: KSC LC-39A to Proximities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716575" y="4946229"/>
            <a:ext cx="9624689" cy="1340407"/>
          </a:xfrm>
          <a:prstGeom prst="rect">
            <a:avLst/>
          </a:prstGeom>
        </p:spPr>
        <p:txBody>
          <a:bodyPr vert="horz" wrap="square" lIns="0" tIns="190222" rIns="0" bIns="0" rtlCol="0">
            <a:spAutoFit/>
          </a:bodyPr>
          <a:lstStyle/>
          <a:p>
            <a:pPr marL="7701">
              <a:spcBef>
                <a:spcPts val="1498"/>
              </a:spcBef>
            </a:pPr>
            <a:r>
              <a:rPr sz="2304" spc="76" dirty="0">
                <a:latin typeface="Arial"/>
                <a:cs typeface="Arial"/>
              </a:rPr>
              <a:t>Explanation:</a:t>
            </a:r>
            <a:endParaRPr sz="2304" dirty="0">
              <a:latin typeface="Arial"/>
              <a:cs typeface="Arial"/>
            </a:endParaRPr>
          </a:p>
          <a:p>
            <a:pPr marL="806709" marR="3081" indent="-240665">
              <a:lnSpc>
                <a:spcPct val="109100"/>
              </a:lnSpc>
              <a:spcBef>
                <a:spcPts val="1043"/>
              </a:spcBef>
              <a:buChar char="•"/>
              <a:tabLst>
                <a:tab pos="806709" algn="l"/>
              </a:tabLst>
            </a:pPr>
            <a:r>
              <a:rPr sz="2062" dirty="0">
                <a:latin typeface="Arial"/>
                <a:cs typeface="Arial"/>
              </a:rPr>
              <a:t>The</a:t>
            </a:r>
            <a:r>
              <a:rPr sz="2062" spc="-18" dirty="0">
                <a:latin typeface="Arial"/>
                <a:cs typeface="Arial"/>
              </a:rPr>
              <a:t> </a:t>
            </a:r>
            <a:r>
              <a:rPr sz="2062" spc="88" dirty="0">
                <a:latin typeface="Arial"/>
                <a:cs typeface="Arial"/>
              </a:rPr>
              <a:t>chart</a:t>
            </a:r>
            <a:r>
              <a:rPr sz="2062" spc="-15" dirty="0">
                <a:latin typeface="Arial"/>
                <a:cs typeface="Arial"/>
              </a:rPr>
              <a:t> </a:t>
            </a:r>
            <a:r>
              <a:rPr sz="2062" spc="58" dirty="0">
                <a:latin typeface="Arial"/>
                <a:cs typeface="Arial"/>
              </a:rPr>
              <a:t>clearly</a:t>
            </a:r>
            <a:r>
              <a:rPr sz="2062" spc="-15" dirty="0">
                <a:latin typeface="Arial"/>
                <a:cs typeface="Arial"/>
              </a:rPr>
              <a:t> </a:t>
            </a:r>
            <a:r>
              <a:rPr sz="2062" spc="42" dirty="0">
                <a:latin typeface="Arial"/>
                <a:cs typeface="Arial"/>
              </a:rPr>
              <a:t>shows</a:t>
            </a:r>
            <a:r>
              <a:rPr sz="2062" spc="-18" dirty="0">
                <a:latin typeface="Arial"/>
                <a:cs typeface="Arial"/>
              </a:rPr>
              <a:t> </a:t>
            </a:r>
            <a:r>
              <a:rPr sz="2062" spc="85" dirty="0">
                <a:latin typeface="Arial"/>
                <a:cs typeface="Arial"/>
              </a:rPr>
              <a:t>that</a:t>
            </a:r>
            <a:r>
              <a:rPr sz="2062" spc="-15" dirty="0">
                <a:latin typeface="Arial"/>
                <a:cs typeface="Arial"/>
              </a:rPr>
              <a:t> </a:t>
            </a:r>
            <a:r>
              <a:rPr sz="2062" spc="109" dirty="0">
                <a:latin typeface="Arial"/>
                <a:cs typeface="Arial"/>
              </a:rPr>
              <a:t>from</a:t>
            </a:r>
            <a:r>
              <a:rPr sz="2062" spc="-15" dirty="0">
                <a:latin typeface="Arial"/>
                <a:cs typeface="Arial"/>
              </a:rPr>
              <a:t> </a:t>
            </a:r>
            <a:r>
              <a:rPr sz="2062" spc="33" dirty="0">
                <a:latin typeface="Arial"/>
                <a:cs typeface="Arial"/>
              </a:rPr>
              <a:t>all</a:t>
            </a:r>
            <a:r>
              <a:rPr sz="2062" spc="-15" dirty="0">
                <a:latin typeface="Arial"/>
                <a:cs typeface="Arial"/>
              </a:rPr>
              <a:t> </a:t>
            </a:r>
            <a:r>
              <a:rPr sz="2062" spc="85" dirty="0">
                <a:latin typeface="Arial"/>
                <a:cs typeface="Arial"/>
              </a:rPr>
              <a:t>the</a:t>
            </a:r>
            <a:r>
              <a:rPr sz="2062" spc="-18" dirty="0">
                <a:latin typeface="Arial"/>
                <a:cs typeface="Arial"/>
              </a:rPr>
              <a:t> </a:t>
            </a:r>
            <a:r>
              <a:rPr sz="2062" dirty="0">
                <a:latin typeface="Arial"/>
                <a:cs typeface="Arial"/>
              </a:rPr>
              <a:t>sites,</a:t>
            </a:r>
            <a:r>
              <a:rPr sz="2062" spc="-15" dirty="0">
                <a:latin typeface="Arial"/>
                <a:cs typeface="Arial"/>
              </a:rPr>
              <a:t> </a:t>
            </a:r>
            <a:r>
              <a:rPr sz="2062" spc="-61" dirty="0">
                <a:latin typeface="Arial"/>
                <a:cs typeface="Arial"/>
              </a:rPr>
              <a:t>KSC</a:t>
            </a:r>
            <a:r>
              <a:rPr sz="2062" spc="-15" dirty="0">
                <a:latin typeface="Arial"/>
                <a:cs typeface="Arial"/>
              </a:rPr>
              <a:t> </a:t>
            </a:r>
            <a:r>
              <a:rPr sz="2062" spc="-52" dirty="0">
                <a:latin typeface="Arial"/>
                <a:cs typeface="Arial"/>
              </a:rPr>
              <a:t>LC-</a:t>
            </a:r>
            <a:r>
              <a:rPr sz="2062" spc="73" dirty="0">
                <a:latin typeface="Arial"/>
                <a:cs typeface="Arial"/>
              </a:rPr>
              <a:t>39A</a:t>
            </a:r>
            <a:r>
              <a:rPr sz="2062" spc="-18" dirty="0">
                <a:latin typeface="Arial"/>
                <a:cs typeface="Arial"/>
              </a:rPr>
              <a:t> </a:t>
            </a:r>
            <a:r>
              <a:rPr sz="2062" dirty="0">
                <a:latin typeface="Arial"/>
                <a:cs typeface="Arial"/>
              </a:rPr>
              <a:t>has</a:t>
            </a:r>
            <a:r>
              <a:rPr sz="2062" spc="-15" dirty="0">
                <a:latin typeface="Arial"/>
                <a:cs typeface="Arial"/>
              </a:rPr>
              <a:t> </a:t>
            </a:r>
            <a:r>
              <a:rPr sz="2062" spc="85" dirty="0">
                <a:latin typeface="Arial"/>
                <a:cs typeface="Arial"/>
              </a:rPr>
              <a:t>the</a:t>
            </a:r>
            <a:r>
              <a:rPr sz="2062" spc="-15" dirty="0">
                <a:latin typeface="Arial"/>
                <a:cs typeface="Arial"/>
              </a:rPr>
              <a:t> </a:t>
            </a:r>
            <a:r>
              <a:rPr sz="2062" spc="67" dirty="0">
                <a:latin typeface="Arial"/>
                <a:cs typeface="Arial"/>
              </a:rPr>
              <a:t>most </a:t>
            </a:r>
            <a:r>
              <a:rPr sz="2062" spc="52" dirty="0">
                <a:latin typeface="Arial"/>
                <a:cs typeface="Arial"/>
              </a:rPr>
              <a:t>successful</a:t>
            </a:r>
            <a:r>
              <a:rPr sz="2062" dirty="0">
                <a:latin typeface="Arial"/>
                <a:cs typeface="Arial"/>
              </a:rPr>
              <a:t> </a:t>
            </a:r>
            <a:r>
              <a:rPr sz="2062" spc="36" dirty="0">
                <a:latin typeface="Arial"/>
                <a:cs typeface="Arial"/>
              </a:rPr>
              <a:t>launches.</a:t>
            </a:r>
            <a:endParaRPr sz="2062" dirty="0">
              <a:latin typeface="Arial"/>
              <a:cs typeface="Arial"/>
            </a:endParaRPr>
          </a:p>
        </p:txBody>
      </p:sp>
      <p:pic>
        <p:nvPicPr>
          <p:cNvPr id="4" name="object 4"/>
          <p:cNvPicPr/>
          <p:nvPr/>
        </p:nvPicPr>
        <p:blipFill>
          <a:blip r:embed="rId2" cstate="print"/>
          <a:stretch>
            <a:fillRect/>
          </a:stretch>
        </p:blipFill>
        <p:spPr>
          <a:xfrm>
            <a:off x="698879" y="1523893"/>
            <a:ext cx="10794242" cy="3411101"/>
          </a:xfrm>
          <a:prstGeom prst="rect">
            <a:avLst/>
          </a:prstGeom>
        </p:spPr>
      </p:pic>
      <p:sp>
        <p:nvSpPr>
          <p:cNvPr id="5" name="Title 1">
            <a:extLst>
              <a:ext uri="{FF2B5EF4-FFF2-40B4-BE49-F238E27FC236}">
                <a16:creationId xmlns:a16="http://schemas.microsoft.com/office/drawing/2014/main" id="{7B324F3C-A3B0-F398-48E0-A98D5EA535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Launched (All Sites)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716575" y="1456081"/>
            <a:ext cx="2045847" cy="422954"/>
          </a:xfrm>
          <a:prstGeom prst="rect">
            <a:avLst/>
          </a:prstGeom>
        </p:spPr>
        <p:txBody>
          <a:bodyPr vert="horz" wrap="square" lIns="0" tIns="7701" rIns="0" bIns="0" rtlCol="0">
            <a:spAutoFit/>
          </a:bodyPr>
          <a:lstStyle/>
          <a:p>
            <a:pPr marL="7701">
              <a:lnSpc>
                <a:spcPct val="100000"/>
              </a:lnSpc>
              <a:spcBef>
                <a:spcPts val="61"/>
              </a:spcBef>
            </a:pPr>
            <a:r>
              <a:rPr sz="2698" spc="79" dirty="0"/>
              <a:t>Explanation:</a:t>
            </a:r>
            <a:endParaRPr sz="2698" dirty="0"/>
          </a:p>
        </p:txBody>
      </p:sp>
      <p:sp>
        <p:nvSpPr>
          <p:cNvPr id="4" name="object 4"/>
          <p:cNvSpPr txBox="1"/>
          <p:nvPr/>
        </p:nvSpPr>
        <p:spPr>
          <a:xfrm>
            <a:off x="804193" y="2148828"/>
            <a:ext cx="3549804" cy="2020439"/>
          </a:xfrm>
          <a:prstGeom prst="rect">
            <a:avLst/>
          </a:prstGeom>
        </p:spPr>
        <p:txBody>
          <a:bodyPr vert="horz" wrap="square" lIns="0" tIns="7316" rIns="0" bIns="0" rtlCol="0">
            <a:spAutoFit/>
          </a:bodyPr>
          <a:lstStyle/>
          <a:p>
            <a:pPr marL="286873" marR="3081" indent="-279556">
              <a:lnSpc>
                <a:spcPct val="111300"/>
              </a:lnSpc>
              <a:spcBef>
                <a:spcPts val="58"/>
              </a:spcBef>
              <a:buChar char="•"/>
              <a:tabLst>
                <a:tab pos="286873" algn="l"/>
              </a:tabLst>
            </a:pPr>
            <a:r>
              <a:rPr sz="2395" dirty="0">
                <a:latin typeface="Arial"/>
                <a:cs typeface="Arial"/>
              </a:rPr>
              <a:t>The</a:t>
            </a:r>
            <a:r>
              <a:rPr sz="2395" spc="-27" dirty="0">
                <a:latin typeface="Arial"/>
                <a:cs typeface="Arial"/>
              </a:rPr>
              <a:t> </a:t>
            </a:r>
            <a:r>
              <a:rPr sz="2395" spc="76" dirty="0">
                <a:latin typeface="Arial"/>
                <a:cs typeface="Arial"/>
              </a:rPr>
              <a:t>charts</a:t>
            </a:r>
            <a:r>
              <a:rPr sz="2395" spc="-24" dirty="0">
                <a:latin typeface="Arial"/>
                <a:cs typeface="Arial"/>
              </a:rPr>
              <a:t> </a:t>
            </a:r>
            <a:r>
              <a:rPr sz="2395" spc="64" dirty="0">
                <a:latin typeface="Arial"/>
                <a:cs typeface="Arial"/>
              </a:rPr>
              <a:t>show </a:t>
            </a:r>
            <a:r>
              <a:rPr sz="2395" spc="100" dirty="0">
                <a:latin typeface="Arial"/>
                <a:cs typeface="Arial"/>
              </a:rPr>
              <a:t>that</a:t>
            </a:r>
            <a:r>
              <a:rPr sz="2395" spc="-30" dirty="0">
                <a:latin typeface="Arial"/>
                <a:cs typeface="Arial"/>
              </a:rPr>
              <a:t> </a:t>
            </a:r>
            <a:r>
              <a:rPr sz="2395" spc="45" dirty="0">
                <a:latin typeface="Arial"/>
                <a:cs typeface="Arial"/>
              </a:rPr>
              <a:t>payloads </a:t>
            </a:r>
            <a:r>
              <a:rPr sz="2395" spc="91" dirty="0">
                <a:latin typeface="Arial"/>
                <a:cs typeface="Arial"/>
              </a:rPr>
              <a:t>between</a:t>
            </a:r>
            <a:r>
              <a:rPr sz="2395" spc="-15" dirty="0">
                <a:latin typeface="Arial"/>
                <a:cs typeface="Arial"/>
              </a:rPr>
              <a:t> </a:t>
            </a:r>
            <a:r>
              <a:rPr sz="2395" spc="200" dirty="0">
                <a:latin typeface="Arial"/>
                <a:cs typeface="Arial"/>
              </a:rPr>
              <a:t>2000 </a:t>
            </a:r>
            <a:r>
              <a:rPr sz="2395" spc="67" dirty="0">
                <a:latin typeface="Arial"/>
                <a:cs typeface="Arial"/>
              </a:rPr>
              <a:t>and</a:t>
            </a:r>
            <a:r>
              <a:rPr sz="2395" spc="-30" dirty="0">
                <a:latin typeface="Arial"/>
                <a:cs typeface="Arial"/>
              </a:rPr>
              <a:t> </a:t>
            </a:r>
            <a:r>
              <a:rPr sz="2395" spc="170" dirty="0">
                <a:latin typeface="Arial"/>
                <a:cs typeface="Arial"/>
              </a:rPr>
              <a:t>5500</a:t>
            </a:r>
            <a:r>
              <a:rPr sz="2395" spc="-27" dirty="0">
                <a:latin typeface="Arial"/>
                <a:cs typeface="Arial"/>
              </a:rPr>
              <a:t> </a:t>
            </a:r>
            <a:r>
              <a:rPr sz="2395" spc="85" dirty="0">
                <a:latin typeface="Arial"/>
                <a:cs typeface="Arial"/>
              </a:rPr>
              <a:t>kg</a:t>
            </a:r>
            <a:r>
              <a:rPr sz="2395" spc="-27" dirty="0">
                <a:latin typeface="Arial"/>
                <a:cs typeface="Arial"/>
              </a:rPr>
              <a:t> </a:t>
            </a:r>
            <a:r>
              <a:rPr sz="2395" spc="-12" dirty="0">
                <a:latin typeface="Arial"/>
                <a:cs typeface="Arial"/>
              </a:rPr>
              <a:t>have </a:t>
            </a:r>
            <a:r>
              <a:rPr sz="2395" spc="100" dirty="0">
                <a:latin typeface="Arial"/>
                <a:cs typeface="Arial"/>
              </a:rPr>
              <a:t>the</a:t>
            </a:r>
            <a:r>
              <a:rPr sz="2395" spc="-30" dirty="0">
                <a:latin typeface="Arial"/>
                <a:cs typeface="Arial"/>
              </a:rPr>
              <a:t> </a:t>
            </a:r>
            <a:r>
              <a:rPr sz="2395" spc="79" dirty="0">
                <a:latin typeface="Arial"/>
                <a:cs typeface="Arial"/>
              </a:rPr>
              <a:t>highest </a:t>
            </a:r>
            <a:r>
              <a:rPr sz="2395" spc="39" dirty="0">
                <a:latin typeface="Arial"/>
                <a:cs typeface="Arial"/>
              </a:rPr>
              <a:t>success</a:t>
            </a:r>
            <a:r>
              <a:rPr sz="2395" spc="-18" dirty="0">
                <a:latin typeface="Arial"/>
                <a:cs typeface="Arial"/>
              </a:rPr>
              <a:t> </a:t>
            </a:r>
            <a:r>
              <a:rPr sz="2395" spc="42" dirty="0">
                <a:latin typeface="Arial"/>
                <a:cs typeface="Arial"/>
              </a:rPr>
              <a:t>rate.</a:t>
            </a:r>
            <a:endParaRPr sz="2395" dirty="0">
              <a:latin typeface="Arial"/>
              <a:cs typeface="Arial"/>
            </a:endParaRPr>
          </a:p>
        </p:txBody>
      </p:sp>
      <p:pic>
        <p:nvPicPr>
          <p:cNvPr id="5" name="object 5"/>
          <p:cNvPicPr/>
          <p:nvPr/>
        </p:nvPicPr>
        <p:blipFill>
          <a:blip r:embed="rId2" cstate="print"/>
          <a:stretch>
            <a:fillRect/>
          </a:stretch>
        </p:blipFill>
        <p:spPr>
          <a:xfrm>
            <a:off x="4826089" y="1525428"/>
            <a:ext cx="6561718" cy="2349335"/>
          </a:xfrm>
          <a:prstGeom prst="rect">
            <a:avLst/>
          </a:prstGeom>
        </p:spPr>
      </p:pic>
      <p:pic>
        <p:nvPicPr>
          <p:cNvPr id="6" name="object 6"/>
          <p:cNvPicPr/>
          <p:nvPr/>
        </p:nvPicPr>
        <p:blipFill>
          <a:blip r:embed="rId3" cstate="print"/>
          <a:stretch>
            <a:fillRect/>
          </a:stretch>
        </p:blipFill>
        <p:spPr>
          <a:xfrm>
            <a:off x="4826089" y="3937791"/>
            <a:ext cx="6561248" cy="2346557"/>
          </a:xfrm>
          <a:prstGeom prst="rect">
            <a:avLst/>
          </a:prstGeom>
        </p:spPr>
      </p:pic>
      <p:sp>
        <p:nvSpPr>
          <p:cNvPr id="7" name="Title 1">
            <a:extLst>
              <a:ext uri="{FF2B5EF4-FFF2-40B4-BE49-F238E27FC236}">
                <a16:creationId xmlns:a16="http://schemas.microsoft.com/office/drawing/2014/main" id="{34C40D73-F06D-5C1B-10A2-9968AAD2D18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Launch Outcomes for All Sites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716575" y="1432747"/>
            <a:ext cx="4650425" cy="4811930"/>
          </a:xfrm>
          <a:prstGeom prst="rect">
            <a:avLst/>
          </a:prstGeom>
        </p:spPr>
        <p:txBody>
          <a:bodyPr vert="horz" wrap="square" lIns="0" tIns="171739" rIns="0" bIns="0" rtlCol="0">
            <a:spAutoFit/>
          </a:bodyPr>
          <a:lstStyle/>
          <a:p>
            <a:pPr marL="7701">
              <a:spcBef>
                <a:spcPts val="1352"/>
              </a:spcBef>
            </a:pPr>
            <a:r>
              <a:rPr sz="2031" spc="67" dirty="0">
                <a:latin typeface="Arial"/>
                <a:cs typeface="Arial"/>
              </a:rPr>
              <a:t>Explanation:</a:t>
            </a:r>
            <a:endParaRPr sz="2031" dirty="0">
              <a:latin typeface="Arial"/>
              <a:cs typeface="Arial"/>
            </a:endParaRPr>
          </a:p>
          <a:p>
            <a:pPr marL="778599" marR="3081" indent="-212555">
              <a:lnSpc>
                <a:spcPct val="109900"/>
              </a:lnSpc>
              <a:spcBef>
                <a:spcPts val="922"/>
              </a:spcBef>
              <a:buChar char="•"/>
              <a:tabLst>
                <a:tab pos="778599" algn="l"/>
              </a:tabLst>
            </a:pPr>
            <a:r>
              <a:rPr sz="1819" dirty="0">
                <a:latin typeface="Arial"/>
                <a:cs typeface="Arial"/>
              </a:rPr>
              <a:t>Based</a:t>
            </a:r>
            <a:r>
              <a:rPr sz="1819" spc="-33" dirty="0">
                <a:latin typeface="Arial"/>
                <a:cs typeface="Arial"/>
              </a:rPr>
              <a:t> </a:t>
            </a:r>
            <a:r>
              <a:rPr sz="1819" spc="79" dirty="0">
                <a:latin typeface="Arial"/>
                <a:cs typeface="Arial"/>
              </a:rPr>
              <a:t>on</a:t>
            </a:r>
            <a:r>
              <a:rPr sz="1819" spc="-33" dirty="0">
                <a:latin typeface="Arial"/>
                <a:cs typeface="Arial"/>
              </a:rPr>
              <a:t> </a:t>
            </a:r>
            <a:r>
              <a:rPr sz="1819" spc="73" dirty="0">
                <a:latin typeface="Arial"/>
                <a:cs typeface="Arial"/>
              </a:rPr>
              <a:t>the</a:t>
            </a:r>
            <a:r>
              <a:rPr sz="1819" spc="-33" dirty="0">
                <a:latin typeface="Arial"/>
                <a:cs typeface="Arial"/>
              </a:rPr>
              <a:t> </a:t>
            </a:r>
            <a:r>
              <a:rPr sz="1819" spc="33" dirty="0">
                <a:latin typeface="Arial"/>
                <a:cs typeface="Arial"/>
              </a:rPr>
              <a:t>scores</a:t>
            </a:r>
            <a:r>
              <a:rPr sz="1819" spc="-33" dirty="0">
                <a:latin typeface="Arial"/>
                <a:cs typeface="Arial"/>
              </a:rPr>
              <a:t> </a:t>
            </a:r>
            <a:r>
              <a:rPr sz="1819" spc="106" dirty="0">
                <a:latin typeface="Arial"/>
                <a:cs typeface="Arial"/>
              </a:rPr>
              <a:t>of</a:t>
            </a:r>
            <a:r>
              <a:rPr sz="1819" spc="-33" dirty="0">
                <a:latin typeface="Arial"/>
                <a:cs typeface="Arial"/>
              </a:rPr>
              <a:t> </a:t>
            </a:r>
            <a:r>
              <a:rPr sz="1819" spc="73" dirty="0">
                <a:latin typeface="Arial"/>
                <a:cs typeface="Arial"/>
              </a:rPr>
              <a:t>the</a:t>
            </a:r>
            <a:r>
              <a:rPr sz="1819" spc="-33" dirty="0">
                <a:latin typeface="Arial"/>
                <a:cs typeface="Arial"/>
              </a:rPr>
              <a:t> </a:t>
            </a:r>
            <a:r>
              <a:rPr sz="1819" spc="-6" dirty="0">
                <a:latin typeface="Arial"/>
                <a:cs typeface="Arial"/>
              </a:rPr>
              <a:t>Test</a:t>
            </a:r>
            <a:r>
              <a:rPr sz="1819" spc="-33" dirty="0">
                <a:latin typeface="Arial"/>
                <a:cs typeface="Arial"/>
              </a:rPr>
              <a:t> </a:t>
            </a:r>
            <a:r>
              <a:rPr sz="1819" spc="-12" dirty="0">
                <a:latin typeface="Arial"/>
                <a:cs typeface="Arial"/>
              </a:rPr>
              <a:t>Set, </a:t>
            </a:r>
            <a:r>
              <a:rPr sz="1819" spc="64" dirty="0">
                <a:latin typeface="Arial"/>
                <a:cs typeface="Arial"/>
              </a:rPr>
              <a:t>we</a:t>
            </a:r>
            <a:r>
              <a:rPr sz="1819" spc="-21" dirty="0">
                <a:latin typeface="Arial"/>
                <a:cs typeface="Arial"/>
              </a:rPr>
              <a:t> </a:t>
            </a:r>
            <a:r>
              <a:rPr sz="1819" spc="58" dirty="0">
                <a:latin typeface="Arial"/>
                <a:cs typeface="Arial"/>
              </a:rPr>
              <a:t>can</a:t>
            </a:r>
            <a:r>
              <a:rPr sz="1819" spc="-21" dirty="0">
                <a:latin typeface="Arial"/>
                <a:cs typeface="Arial"/>
              </a:rPr>
              <a:t> </a:t>
            </a:r>
            <a:r>
              <a:rPr sz="1819" spc="100" dirty="0">
                <a:latin typeface="Arial"/>
                <a:cs typeface="Arial"/>
              </a:rPr>
              <a:t>not</a:t>
            </a:r>
            <a:r>
              <a:rPr sz="1819" spc="-18" dirty="0">
                <a:latin typeface="Arial"/>
                <a:cs typeface="Arial"/>
              </a:rPr>
              <a:t> </a:t>
            </a:r>
            <a:r>
              <a:rPr sz="1819" spc="94" dirty="0">
                <a:latin typeface="Arial"/>
                <a:cs typeface="Arial"/>
              </a:rPr>
              <a:t>confirm</a:t>
            </a:r>
            <a:r>
              <a:rPr sz="1819" spc="-21" dirty="0">
                <a:latin typeface="Arial"/>
                <a:cs typeface="Arial"/>
              </a:rPr>
              <a:t> </a:t>
            </a:r>
            <a:r>
              <a:rPr sz="1819" spc="91" dirty="0">
                <a:latin typeface="Arial"/>
                <a:cs typeface="Arial"/>
              </a:rPr>
              <a:t>which</a:t>
            </a:r>
            <a:r>
              <a:rPr sz="1819" spc="-21" dirty="0">
                <a:latin typeface="Arial"/>
                <a:cs typeface="Arial"/>
              </a:rPr>
              <a:t> </a:t>
            </a:r>
            <a:r>
              <a:rPr sz="1819" spc="94" dirty="0">
                <a:latin typeface="Arial"/>
                <a:cs typeface="Arial"/>
              </a:rPr>
              <a:t>method </a:t>
            </a:r>
            <a:r>
              <a:rPr sz="1819" spc="69" dirty="0">
                <a:latin typeface="Arial"/>
                <a:cs typeface="Arial"/>
              </a:rPr>
              <a:t>performs</a:t>
            </a:r>
            <a:r>
              <a:rPr sz="1819" spc="-12" dirty="0">
                <a:latin typeface="Arial"/>
                <a:cs typeface="Arial"/>
              </a:rPr>
              <a:t> </a:t>
            </a:r>
            <a:r>
              <a:rPr sz="1819" spc="45" dirty="0">
                <a:latin typeface="Arial"/>
                <a:cs typeface="Arial"/>
              </a:rPr>
              <a:t>best.</a:t>
            </a:r>
            <a:endParaRPr sz="1819" dirty="0">
              <a:latin typeface="Arial"/>
              <a:cs typeface="Arial"/>
            </a:endParaRPr>
          </a:p>
          <a:p>
            <a:pPr marL="778599" marR="231038" indent="-212555">
              <a:lnSpc>
                <a:spcPct val="109900"/>
              </a:lnSpc>
              <a:spcBef>
                <a:spcPts val="913"/>
              </a:spcBef>
              <a:buChar char="•"/>
              <a:tabLst>
                <a:tab pos="778599" algn="l"/>
              </a:tabLst>
            </a:pPr>
            <a:r>
              <a:rPr sz="1819" dirty="0">
                <a:latin typeface="Arial"/>
                <a:cs typeface="Arial"/>
              </a:rPr>
              <a:t>Same</a:t>
            </a:r>
            <a:r>
              <a:rPr sz="1819" spc="-15" dirty="0">
                <a:latin typeface="Arial"/>
                <a:cs typeface="Arial"/>
              </a:rPr>
              <a:t> </a:t>
            </a:r>
            <a:r>
              <a:rPr sz="1819" spc="-6" dirty="0">
                <a:latin typeface="Arial"/>
                <a:cs typeface="Arial"/>
              </a:rPr>
              <a:t>Test</a:t>
            </a:r>
            <a:r>
              <a:rPr sz="1819" spc="-15" dirty="0">
                <a:latin typeface="Arial"/>
                <a:cs typeface="Arial"/>
              </a:rPr>
              <a:t> </a:t>
            </a:r>
            <a:r>
              <a:rPr sz="1819" dirty="0">
                <a:latin typeface="Arial"/>
                <a:cs typeface="Arial"/>
              </a:rPr>
              <a:t>Set</a:t>
            </a:r>
            <a:r>
              <a:rPr sz="1819" spc="-15" dirty="0">
                <a:latin typeface="Arial"/>
                <a:cs typeface="Arial"/>
              </a:rPr>
              <a:t> </a:t>
            </a:r>
            <a:r>
              <a:rPr sz="1819" spc="33" dirty="0">
                <a:latin typeface="Arial"/>
                <a:cs typeface="Arial"/>
              </a:rPr>
              <a:t>scores</a:t>
            </a:r>
            <a:r>
              <a:rPr sz="1819" spc="-15" dirty="0">
                <a:latin typeface="Arial"/>
                <a:cs typeface="Arial"/>
              </a:rPr>
              <a:t> </a:t>
            </a:r>
            <a:r>
              <a:rPr sz="1819" spc="39" dirty="0">
                <a:latin typeface="Arial"/>
                <a:cs typeface="Arial"/>
              </a:rPr>
              <a:t>may</a:t>
            </a:r>
            <a:r>
              <a:rPr sz="1819" spc="-15" dirty="0">
                <a:latin typeface="Arial"/>
                <a:cs typeface="Arial"/>
              </a:rPr>
              <a:t> </a:t>
            </a:r>
            <a:r>
              <a:rPr sz="1819" spc="79" dirty="0">
                <a:latin typeface="Arial"/>
                <a:cs typeface="Arial"/>
              </a:rPr>
              <a:t>be</a:t>
            </a:r>
            <a:r>
              <a:rPr sz="1819" spc="-15" dirty="0">
                <a:latin typeface="Arial"/>
                <a:cs typeface="Arial"/>
              </a:rPr>
              <a:t> </a:t>
            </a:r>
            <a:r>
              <a:rPr sz="1819" spc="55" dirty="0">
                <a:latin typeface="Arial"/>
                <a:cs typeface="Arial"/>
              </a:rPr>
              <a:t>due </a:t>
            </a:r>
            <a:r>
              <a:rPr sz="1819" spc="112" dirty="0">
                <a:latin typeface="Arial"/>
                <a:cs typeface="Arial"/>
              </a:rPr>
              <a:t>to</a:t>
            </a:r>
            <a:r>
              <a:rPr sz="1819" spc="-18" dirty="0">
                <a:latin typeface="Arial"/>
                <a:cs typeface="Arial"/>
              </a:rPr>
              <a:t> </a:t>
            </a:r>
            <a:r>
              <a:rPr sz="1819" spc="73" dirty="0">
                <a:latin typeface="Arial"/>
                <a:cs typeface="Arial"/>
              </a:rPr>
              <a:t>the</a:t>
            </a:r>
            <a:r>
              <a:rPr sz="1819" spc="-15" dirty="0">
                <a:latin typeface="Arial"/>
                <a:cs typeface="Arial"/>
              </a:rPr>
              <a:t> </a:t>
            </a:r>
            <a:r>
              <a:rPr sz="1819" spc="39" dirty="0">
                <a:latin typeface="Arial"/>
                <a:cs typeface="Arial"/>
              </a:rPr>
              <a:t>small</a:t>
            </a:r>
            <a:r>
              <a:rPr sz="1819" spc="-18" dirty="0">
                <a:latin typeface="Arial"/>
                <a:cs typeface="Arial"/>
              </a:rPr>
              <a:t> </a:t>
            </a:r>
            <a:r>
              <a:rPr sz="1819" spc="67" dirty="0">
                <a:latin typeface="Arial"/>
                <a:cs typeface="Arial"/>
              </a:rPr>
              <a:t>test</a:t>
            </a:r>
            <a:r>
              <a:rPr sz="1819" spc="-15" dirty="0">
                <a:latin typeface="Arial"/>
                <a:cs typeface="Arial"/>
              </a:rPr>
              <a:t> </a:t>
            </a:r>
            <a:r>
              <a:rPr sz="1819" spc="49" dirty="0">
                <a:latin typeface="Arial"/>
                <a:cs typeface="Arial"/>
              </a:rPr>
              <a:t>sample</a:t>
            </a:r>
            <a:r>
              <a:rPr sz="1819" spc="-15" dirty="0">
                <a:latin typeface="Arial"/>
                <a:cs typeface="Arial"/>
              </a:rPr>
              <a:t> </a:t>
            </a:r>
            <a:r>
              <a:rPr sz="1819" dirty="0">
                <a:latin typeface="Arial"/>
                <a:cs typeface="Arial"/>
              </a:rPr>
              <a:t>size</a:t>
            </a:r>
            <a:r>
              <a:rPr sz="1819" spc="-18" dirty="0">
                <a:latin typeface="Arial"/>
                <a:cs typeface="Arial"/>
              </a:rPr>
              <a:t> </a:t>
            </a:r>
            <a:r>
              <a:rPr sz="1819" spc="-15" dirty="0">
                <a:latin typeface="Arial"/>
                <a:cs typeface="Arial"/>
              </a:rPr>
              <a:t>(18 </a:t>
            </a:r>
            <a:r>
              <a:rPr sz="1819" dirty="0">
                <a:latin typeface="Arial"/>
                <a:cs typeface="Arial"/>
              </a:rPr>
              <a:t>samples).</a:t>
            </a:r>
            <a:r>
              <a:rPr sz="1819" spc="39" dirty="0">
                <a:latin typeface="Arial"/>
                <a:cs typeface="Arial"/>
              </a:rPr>
              <a:t> </a:t>
            </a:r>
            <a:r>
              <a:rPr sz="1819" spc="27" dirty="0">
                <a:latin typeface="Arial"/>
                <a:cs typeface="Arial"/>
              </a:rPr>
              <a:t>Therefore,</a:t>
            </a:r>
            <a:r>
              <a:rPr sz="1819" spc="42" dirty="0">
                <a:latin typeface="Arial"/>
                <a:cs typeface="Arial"/>
              </a:rPr>
              <a:t> </a:t>
            </a:r>
            <a:r>
              <a:rPr sz="1819" spc="64" dirty="0">
                <a:latin typeface="Arial"/>
                <a:cs typeface="Arial"/>
              </a:rPr>
              <a:t>we</a:t>
            </a:r>
            <a:r>
              <a:rPr sz="1819" spc="42" dirty="0">
                <a:latin typeface="Arial"/>
                <a:cs typeface="Arial"/>
              </a:rPr>
              <a:t> </a:t>
            </a:r>
            <a:r>
              <a:rPr sz="1819" spc="67" dirty="0">
                <a:latin typeface="Arial"/>
                <a:cs typeface="Arial"/>
              </a:rPr>
              <a:t>tested</a:t>
            </a:r>
            <a:r>
              <a:rPr sz="1819" spc="42" dirty="0">
                <a:latin typeface="Arial"/>
                <a:cs typeface="Arial"/>
              </a:rPr>
              <a:t> </a:t>
            </a:r>
            <a:r>
              <a:rPr sz="1819" spc="-15" dirty="0">
                <a:latin typeface="Arial"/>
                <a:cs typeface="Arial"/>
              </a:rPr>
              <a:t>all </a:t>
            </a:r>
            <a:r>
              <a:rPr sz="1819" spc="79" dirty="0">
                <a:latin typeface="Arial"/>
                <a:cs typeface="Arial"/>
              </a:rPr>
              <a:t>methods</a:t>
            </a:r>
            <a:r>
              <a:rPr sz="1819" spc="-21" dirty="0">
                <a:latin typeface="Arial"/>
                <a:cs typeface="Arial"/>
              </a:rPr>
              <a:t> </a:t>
            </a:r>
            <a:r>
              <a:rPr sz="1819" spc="39" dirty="0">
                <a:latin typeface="Arial"/>
                <a:cs typeface="Arial"/>
              </a:rPr>
              <a:t>based</a:t>
            </a:r>
            <a:r>
              <a:rPr sz="1819" spc="-18" dirty="0">
                <a:latin typeface="Arial"/>
                <a:cs typeface="Arial"/>
              </a:rPr>
              <a:t> </a:t>
            </a:r>
            <a:r>
              <a:rPr sz="1819" spc="79" dirty="0">
                <a:latin typeface="Arial"/>
                <a:cs typeface="Arial"/>
              </a:rPr>
              <a:t>on</a:t>
            </a:r>
            <a:r>
              <a:rPr sz="1819" spc="-21" dirty="0">
                <a:latin typeface="Arial"/>
                <a:cs typeface="Arial"/>
              </a:rPr>
              <a:t> </a:t>
            </a:r>
            <a:r>
              <a:rPr sz="1819" spc="73" dirty="0">
                <a:latin typeface="Arial"/>
                <a:cs typeface="Arial"/>
              </a:rPr>
              <a:t>the</a:t>
            </a:r>
            <a:r>
              <a:rPr sz="1819" spc="-18" dirty="0">
                <a:latin typeface="Arial"/>
                <a:cs typeface="Arial"/>
              </a:rPr>
              <a:t> </a:t>
            </a:r>
            <a:r>
              <a:rPr sz="1819" spc="69" dirty="0">
                <a:latin typeface="Arial"/>
                <a:cs typeface="Arial"/>
              </a:rPr>
              <a:t>whole </a:t>
            </a:r>
            <a:r>
              <a:rPr sz="1819" spc="-6" dirty="0">
                <a:latin typeface="Arial"/>
                <a:cs typeface="Arial"/>
              </a:rPr>
              <a:t>Dataset.</a:t>
            </a:r>
            <a:endParaRPr sz="1819" dirty="0">
              <a:latin typeface="Arial"/>
              <a:cs typeface="Arial"/>
            </a:endParaRPr>
          </a:p>
          <a:p>
            <a:pPr marL="778599" marR="26184" indent="-212555">
              <a:lnSpc>
                <a:spcPct val="109900"/>
              </a:lnSpc>
              <a:spcBef>
                <a:spcPts val="910"/>
              </a:spcBef>
              <a:buChar char="•"/>
              <a:tabLst>
                <a:tab pos="778599" algn="l"/>
              </a:tabLst>
            </a:pPr>
            <a:r>
              <a:rPr sz="1819" dirty="0">
                <a:latin typeface="Arial"/>
                <a:cs typeface="Arial"/>
              </a:rPr>
              <a:t>The</a:t>
            </a:r>
            <a:r>
              <a:rPr sz="1819" spc="-24" dirty="0">
                <a:latin typeface="Arial"/>
                <a:cs typeface="Arial"/>
              </a:rPr>
              <a:t> </a:t>
            </a:r>
            <a:r>
              <a:rPr sz="1819" spc="33" dirty="0">
                <a:latin typeface="Arial"/>
                <a:cs typeface="Arial"/>
              </a:rPr>
              <a:t>scores</a:t>
            </a:r>
            <a:r>
              <a:rPr sz="1819" spc="-21" dirty="0">
                <a:latin typeface="Arial"/>
                <a:cs typeface="Arial"/>
              </a:rPr>
              <a:t> </a:t>
            </a:r>
            <a:r>
              <a:rPr sz="1819" spc="106" dirty="0">
                <a:latin typeface="Arial"/>
                <a:cs typeface="Arial"/>
              </a:rPr>
              <a:t>of</a:t>
            </a:r>
            <a:r>
              <a:rPr sz="1819" spc="-21" dirty="0">
                <a:latin typeface="Arial"/>
                <a:cs typeface="Arial"/>
              </a:rPr>
              <a:t> </a:t>
            </a:r>
            <a:r>
              <a:rPr sz="1819" spc="73" dirty="0">
                <a:latin typeface="Arial"/>
                <a:cs typeface="Arial"/>
              </a:rPr>
              <a:t>the</a:t>
            </a:r>
            <a:r>
              <a:rPr sz="1819" spc="-21" dirty="0">
                <a:latin typeface="Arial"/>
                <a:cs typeface="Arial"/>
              </a:rPr>
              <a:t> </a:t>
            </a:r>
            <a:r>
              <a:rPr sz="1819" spc="76" dirty="0">
                <a:latin typeface="Arial"/>
                <a:cs typeface="Arial"/>
              </a:rPr>
              <a:t>whole</a:t>
            </a:r>
            <a:r>
              <a:rPr sz="1819" spc="-24" dirty="0">
                <a:latin typeface="Arial"/>
                <a:cs typeface="Arial"/>
              </a:rPr>
              <a:t> </a:t>
            </a:r>
            <a:r>
              <a:rPr sz="1819" spc="-6" dirty="0">
                <a:latin typeface="Arial"/>
                <a:cs typeface="Arial"/>
              </a:rPr>
              <a:t>Dataset </a:t>
            </a:r>
            <a:r>
              <a:rPr sz="1819" spc="94" dirty="0">
                <a:latin typeface="Arial"/>
                <a:cs typeface="Arial"/>
              </a:rPr>
              <a:t>confirm</a:t>
            </a:r>
            <a:r>
              <a:rPr sz="1819" spc="-18" dirty="0">
                <a:latin typeface="Arial"/>
                <a:cs typeface="Arial"/>
              </a:rPr>
              <a:t> </a:t>
            </a:r>
            <a:r>
              <a:rPr sz="1819" spc="82" dirty="0">
                <a:latin typeface="Arial"/>
                <a:cs typeface="Arial"/>
              </a:rPr>
              <a:t>that</a:t>
            </a:r>
            <a:r>
              <a:rPr sz="1819" spc="-15" dirty="0">
                <a:latin typeface="Arial"/>
                <a:cs typeface="Arial"/>
              </a:rPr>
              <a:t> </a:t>
            </a:r>
            <a:r>
              <a:rPr sz="1819" spc="73" dirty="0">
                <a:latin typeface="Arial"/>
                <a:cs typeface="Arial"/>
              </a:rPr>
              <a:t>the</a:t>
            </a:r>
            <a:r>
              <a:rPr sz="1819" spc="-15" dirty="0">
                <a:latin typeface="Arial"/>
                <a:cs typeface="Arial"/>
              </a:rPr>
              <a:t> </a:t>
            </a:r>
            <a:r>
              <a:rPr sz="1819" spc="67" dirty="0">
                <a:latin typeface="Arial"/>
                <a:cs typeface="Arial"/>
              </a:rPr>
              <a:t>best</a:t>
            </a:r>
            <a:r>
              <a:rPr sz="1819" spc="-15" dirty="0">
                <a:latin typeface="Arial"/>
                <a:cs typeface="Arial"/>
              </a:rPr>
              <a:t> </a:t>
            </a:r>
            <a:r>
              <a:rPr sz="1819" spc="88" dirty="0">
                <a:latin typeface="Arial"/>
                <a:cs typeface="Arial"/>
              </a:rPr>
              <a:t>model</a:t>
            </a:r>
            <a:r>
              <a:rPr sz="1819" spc="-15" dirty="0">
                <a:latin typeface="Arial"/>
                <a:cs typeface="Arial"/>
              </a:rPr>
              <a:t> </a:t>
            </a:r>
            <a:r>
              <a:rPr sz="1819" dirty="0">
                <a:latin typeface="Arial"/>
                <a:cs typeface="Arial"/>
              </a:rPr>
              <a:t>is</a:t>
            </a:r>
            <a:r>
              <a:rPr sz="1819" spc="-15" dirty="0">
                <a:latin typeface="Arial"/>
                <a:cs typeface="Arial"/>
              </a:rPr>
              <a:t> </a:t>
            </a:r>
            <a:r>
              <a:rPr sz="1819" spc="58" dirty="0">
                <a:latin typeface="Arial"/>
                <a:cs typeface="Arial"/>
              </a:rPr>
              <a:t>the </a:t>
            </a:r>
            <a:r>
              <a:rPr sz="1819" spc="42" dirty="0">
                <a:latin typeface="Arial"/>
                <a:cs typeface="Arial"/>
              </a:rPr>
              <a:t>Decision</a:t>
            </a:r>
            <a:r>
              <a:rPr sz="1819" spc="-42" dirty="0">
                <a:latin typeface="Arial"/>
                <a:cs typeface="Arial"/>
              </a:rPr>
              <a:t> </a:t>
            </a:r>
            <a:r>
              <a:rPr sz="1819" dirty="0">
                <a:latin typeface="Arial"/>
                <a:cs typeface="Arial"/>
              </a:rPr>
              <a:t>Tree</a:t>
            </a:r>
            <a:r>
              <a:rPr sz="1819" spc="-39" dirty="0">
                <a:latin typeface="Arial"/>
                <a:cs typeface="Arial"/>
              </a:rPr>
              <a:t> </a:t>
            </a:r>
            <a:r>
              <a:rPr sz="1819" spc="52" dirty="0">
                <a:latin typeface="Arial"/>
                <a:cs typeface="Arial"/>
              </a:rPr>
              <a:t>Model.</a:t>
            </a:r>
            <a:r>
              <a:rPr sz="1819" spc="-39" dirty="0">
                <a:latin typeface="Arial"/>
                <a:cs typeface="Arial"/>
              </a:rPr>
              <a:t> </a:t>
            </a:r>
            <a:r>
              <a:rPr sz="1819" dirty="0">
                <a:latin typeface="Arial"/>
                <a:cs typeface="Arial"/>
              </a:rPr>
              <a:t>This</a:t>
            </a:r>
            <a:r>
              <a:rPr sz="1819" spc="-39" dirty="0">
                <a:latin typeface="Arial"/>
                <a:cs typeface="Arial"/>
              </a:rPr>
              <a:t> </a:t>
            </a:r>
            <a:r>
              <a:rPr sz="1819" spc="82" dirty="0">
                <a:latin typeface="Arial"/>
                <a:cs typeface="Arial"/>
              </a:rPr>
              <a:t>model </a:t>
            </a:r>
            <a:r>
              <a:rPr sz="1819" dirty="0">
                <a:latin typeface="Arial"/>
                <a:cs typeface="Arial"/>
              </a:rPr>
              <a:t>has</a:t>
            </a:r>
            <a:r>
              <a:rPr sz="1819" spc="15" dirty="0">
                <a:latin typeface="Arial"/>
                <a:cs typeface="Arial"/>
              </a:rPr>
              <a:t> </a:t>
            </a:r>
            <a:r>
              <a:rPr sz="1819" spc="100" dirty="0">
                <a:latin typeface="Arial"/>
                <a:cs typeface="Arial"/>
              </a:rPr>
              <a:t>not</a:t>
            </a:r>
            <a:r>
              <a:rPr sz="1819" spc="15" dirty="0">
                <a:latin typeface="Arial"/>
                <a:cs typeface="Arial"/>
              </a:rPr>
              <a:t> </a:t>
            </a:r>
            <a:r>
              <a:rPr sz="1819" spc="64" dirty="0">
                <a:latin typeface="Arial"/>
                <a:cs typeface="Arial"/>
              </a:rPr>
              <a:t>only</a:t>
            </a:r>
            <a:r>
              <a:rPr sz="1819" spc="18" dirty="0">
                <a:latin typeface="Arial"/>
                <a:cs typeface="Arial"/>
              </a:rPr>
              <a:t> </a:t>
            </a:r>
            <a:r>
              <a:rPr sz="1819" spc="73" dirty="0">
                <a:latin typeface="Arial"/>
                <a:cs typeface="Arial"/>
              </a:rPr>
              <a:t>higher</a:t>
            </a:r>
            <a:r>
              <a:rPr sz="1819" spc="15" dirty="0">
                <a:latin typeface="Arial"/>
                <a:cs typeface="Arial"/>
              </a:rPr>
              <a:t> </a:t>
            </a:r>
            <a:r>
              <a:rPr sz="1819" dirty="0">
                <a:latin typeface="Arial"/>
                <a:cs typeface="Arial"/>
              </a:rPr>
              <a:t>scores,</a:t>
            </a:r>
            <a:r>
              <a:rPr sz="1819" spc="15" dirty="0">
                <a:latin typeface="Arial"/>
                <a:cs typeface="Arial"/>
              </a:rPr>
              <a:t> </a:t>
            </a:r>
            <a:r>
              <a:rPr sz="1819" spc="109" dirty="0">
                <a:latin typeface="Arial"/>
                <a:cs typeface="Arial"/>
              </a:rPr>
              <a:t>but</a:t>
            </a:r>
            <a:r>
              <a:rPr sz="1819" spc="18" dirty="0">
                <a:latin typeface="Arial"/>
                <a:cs typeface="Arial"/>
              </a:rPr>
              <a:t> </a:t>
            </a:r>
            <a:r>
              <a:rPr sz="1819" spc="-12" dirty="0">
                <a:latin typeface="Arial"/>
                <a:cs typeface="Arial"/>
              </a:rPr>
              <a:t>also </a:t>
            </a:r>
            <a:r>
              <a:rPr sz="1819" spc="73" dirty="0">
                <a:latin typeface="Arial"/>
                <a:cs typeface="Arial"/>
              </a:rPr>
              <a:t>the</a:t>
            </a:r>
            <a:r>
              <a:rPr sz="1819" spc="-12" dirty="0">
                <a:latin typeface="Arial"/>
                <a:cs typeface="Arial"/>
              </a:rPr>
              <a:t> </a:t>
            </a:r>
            <a:r>
              <a:rPr sz="1819" spc="64" dirty="0">
                <a:latin typeface="Arial"/>
                <a:cs typeface="Arial"/>
              </a:rPr>
              <a:t>highest</a:t>
            </a:r>
            <a:r>
              <a:rPr sz="1819" spc="-12" dirty="0">
                <a:latin typeface="Arial"/>
                <a:cs typeface="Arial"/>
              </a:rPr>
              <a:t> </a:t>
            </a:r>
            <a:r>
              <a:rPr sz="1819" spc="33" dirty="0">
                <a:latin typeface="Arial"/>
                <a:cs typeface="Arial"/>
              </a:rPr>
              <a:t>accuracy.</a:t>
            </a:r>
            <a:endParaRPr sz="1819" dirty="0">
              <a:latin typeface="Arial"/>
              <a:cs typeface="Arial"/>
            </a:endParaRPr>
          </a:p>
        </p:txBody>
      </p:sp>
      <p:pic>
        <p:nvPicPr>
          <p:cNvPr id="4" name="object 4"/>
          <p:cNvPicPr/>
          <p:nvPr/>
        </p:nvPicPr>
        <p:blipFill>
          <a:blip r:embed="rId2" cstate="print"/>
          <a:stretch>
            <a:fillRect/>
          </a:stretch>
        </p:blipFill>
        <p:spPr>
          <a:xfrm>
            <a:off x="6606542" y="1974853"/>
            <a:ext cx="4124496" cy="1269911"/>
          </a:xfrm>
          <a:prstGeom prst="rect">
            <a:avLst/>
          </a:prstGeom>
        </p:spPr>
      </p:pic>
      <p:sp>
        <p:nvSpPr>
          <p:cNvPr id="5" name="object 5"/>
          <p:cNvSpPr txBox="1">
            <a:spLocks noGrp="1"/>
          </p:cNvSpPr>
          <p:nvPr>
            <p:ph type="title"/>
          </p:nvPr>
        </p:nvSpPr>
        <p:spPr>
          <a:xfrm>
            <a:off x="6242593" y="1565034"/>
            <a:ext cx="4789048" cy="345647"/>
          </a:xfrm>
          <a:prstGeom prst="rect">
            <a:avLst/>
          </a:prstGeom>
        </p:spPr>
        <p:txBody>
          <a:bodyPr vert="horz" wrap="square" lIns="0" tIns="9627" rIns="0" bIns="0" rtlCol="0">
            <a:spAutoFit/>
          </a:bodyPr>
          <a:lstStyle/>
          <a:p>
            <a:pPr marL="7701">
              <a:lnSpc>
                <a:spcPct val="100000"/>
              </a:lnSpc>
              <a:spcBef>
                <a:spcPts val="76"/>
              </a:spcBef>
            </a:pPr>
            <a:r>
              <a:rPr sz="2183" b="1" spc="64" dirty="0"/>
              <a:t>Scores</a:t>
            </a:r>
            <a:r>
              <a:rPr sz="2183" b="1" spc="-76" dirty="0"/>
              <a:t> </a:t>
            </a:r>
            <a:r>
              <a:rPr sz="2183" b="1" spc="97" dirty="0"/>
              <a:t>and</a:t>
            </a:r>
            <a:r>
              <a:rPr sz="2183" b="1" spc="-76" dirty="0"/>
              <a:t> </a:t>
            </a:r>
            <a:r>
              <a:rPr sz="2183" b="1" spc="106" dirty="0"/>
              <a:t>Accuracy</a:t>
            </a:r>
            <a:r>
              <a:rPr sz="2183" b="1" spc="-76" dirty="0"/>
              <a:t> </a:t>
            </a:r>
            <a:r>
              <a:rPr sz="2183" b="1" spc="154" dirty="0"/>
              <a:t>of</a:t>
            </a:r>
            <a:r>
              <a:rPr sz="2183" b="1" spc="-76" dirty="0"/>
              <a:t> </a:t>
            </a:r>
            <a:r>
              <a:rPr sz="2183" b="1" spc="121" dirty="0"/>
              <a:t>the</a:t>
            </a:r>
            <a:r>
              <a:rPr sz="2183" b="1" spc="-73" dirty="0"/>
              <a:t> </a:t>
            </a:r>
            <a:r>
              <a:rPr sz="2183" b="1" dirty="0"/>
              <a:t>Test</a:t>
            </a:r>
            <a:r>
              <a:rPr sz="2183" b="1" spc="-76" dirty="0"/>
              <a:t> </a:t>
            </a:r>
            <a:r>
              <a:rPr sz="2183" b="1" spc="45" dirty="0"/>
              <a:t>Set</a:t>
            </a:r>
            <a:endParaRPr sz="2183" b="1" dirty="0"/>
          </a:p>
        </p:txBody>
      </p:sp>
      <p:sp>
        <p:nvSpPr>
          <p:cNvPr id="6" name="object 6"/>
          <p:cNvSpPr txBox="1"/>
          <p:nvPr/>
        </p:nvSpPr>
        <p:spPr>
          <a:xfrm>
            <a:off x="5785107" y="4475234"/>
            <a:ext cx="5703961" cy="345647"/>
          </a:xfrm>
          <a:prstGeom prst="rect">
            <a:avLst/>
          </a:prstGeom>
        </p:spPr>
        <p:txBody>
          <a:bodyPr vert="horz" wrap="square" lIns="0" tIns="9627" rIns="0" bIns="0" rtlCol="0">
            <a:spAutoFit/>
          </a:bodyPr>
          <a:lstStyle/>
          <a:p>
            <a:pPr marL="7701">
              <a:spcBef>
                <a:spcPts val="76"/>
              </a:spcBef>
            </a:pPr>
            <a:r>
              <a:rPr sz="2183" spc="64" dirty="0">
                <a:latin typeface="Arial"/>
                <a:cs typeface="Arial"/>
              </a:rPr>
              <a:t>Scores</a:t>
            </a:r>
            <a:r>
              <a:rPr sz="2183" spc="-82" dirty="0">
                <a:latin typeface="Arial"/>
                <a:cs typeface="Arial"/>
              </a:rPr>
              <a:t> </a:t>
            </a:r>
            <a:r>
              <a:rPr sz="2183" spc="97" dirty="0">
                <a:latin typeface="Arial"/>
                <a:cs typeface="Arial"/>
              </a:rPr>
              <a:t>and</a:t>
            </a:r>
            <a:r>
              <a:rPr sz="2183" spc="-82" dirty="0">
                <a:latin typeface="Arial"/>
                <a:cs typeface="Arial"/>
              </a:rPr>
              <a:t> </a:t>
            </a:r>
            <a:r>
              <a:rPr sz="2183" spc="106" dirty="0">
                <a:latin typeface="Arial"/>
                <a:cs typeface="Arial"/>
              </a:rPr>
              <a:t>Accuracy</a:t>
            </a:r>
            <a:r>
              <a:rPr sz="2183" spc="-79" dirty="0">
                <a:latin typeface="Arial"/>
                <a:cs typeface="Arial"/>
              </a:rPr>
              <a:t> </a:t>
            </a:r>
            <a:r>
              <a:rPr sz="2183" spc="154" dirty="0">
                <a:latin typeface="Arial"/>
                <a:cs typeface="Arial"/>
              </a:rPr>
              <a:t>of</a:t>
            </a:r>
            <a:r>
              <a:rPr sz="2183" spc="-82" dirty="0">
                <a:latin typeface="Arial"/>
                <a:cs typeface="Arial"/>
              </a:rPr>
              <a:t> </a:t>
            </a:r>
            <a:r>
              <a:rPr sz="2183" spc="121" dirty="0">
                <a:latin typeface="Arial"/>
                <a:cs typeface="Arial"/>
              </a:rPr>
              <a:t>the</a:t>
            </a:r>
            <a:r>
              <a:rPr sz="2183" spc="-82" dirty="0">
                <a:latin typeface="Arial"/>
                <a:cs typeface="Arial"/>
              </a:rPr>
              <a:t> </a:t>
            </a:r>
            <a:r>
              <a:rPr sz="2183" spc="73" dirty="0">
                <a:latin typeface="Arial"/>
                <a:cs typeface="Arial"/>
              </a:rPr>
              <a:t>Entire</a:t>
            </a:r>
            <a:r>
              <a:rPr sz="2183" spc="-79" dirty="0">
                <a:latin typeface="Arial"/>
                <a:cs typeface="Arial"/>
              </a:rPr>
              <a:t> </a:t>
            </a:r>
            <a:r>
              <a:rPr sz="2183" spc="45" dirty="0">
                <a:latin typeface="Arial"/>
                <a:cs typeface="Arial"/>
              </a:rPr>
              <a:t>Data</a:t>
            </a:r>
            <a:r>
              <a:rPr sz="2183" spc="-82" dirty="0">
                <a:latin typeface="Arial"/>
                <a:cs typeface="Arial"/>
              </a:rPr>
              <a:t> </a:t>
            </a:r>
            <a:r>
              <a:rPr sz="2183" spc="45" dirty="0">
                <a:latin typeface="Arial"/>
                <a:cs typeface="Arial"/>
              </a:rPr>
              <a:t>Set</a:t>
            </a:r>
            <a:endParaRPr sz="2183" dirty="0">
              <a:latin typeface="Arial"/>
              <a:cs typeface="Arial"/>
            </a:endParaRPr>
          </a:p>
        </p:txBody>
      </p:sp>
      <p:pic>
        <p:nvPicPr>
          <p:cNvPr id="7" name="object 7"/>
          <p:cNvPicPr/>
          <p:nvPr/>
        </p:nvPicPr>
        <p:blipFill>
          <a:blip r:embed="rId3" cstate="print"/>
          <a:stretch>
            <a:fillRect/>
          </a:stretch>
        </p:blipFill>
        <p:spPr>
          <a:xfrm>
            <a:off x="6604968" y="4888083"/>
            <a:ext cx="4127641" cy="1269911"/>
          </a:xfrm>
          <a:prstGeom prst="rect">
            <a:avLst/>
          </a:prstGeom>
        </p:spPr>
      </p:pic>
      <p:sp>
        <p:nvSpPr>
          <p:cNvPr id="8" name="Title 1">
            <a:extLst>
              <a:ext uri="{FF2B5EF4-FFF2-40B4-BE49-F238E27FC236}">
                <a16:creationId xmlns:a16="http://schemas.microsoft.com/office/drawing/2014/main" id="{BB951A9D-9A86-1B9E-630E-B0A1D3F3A48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703774" y="1203294"/>
            <a:ext cx="1375836" cy="317886"/>
          </a:xfrm>
          <a:prstGeom prst="rect">
            <a:avLst/>
          </a:prstGeom>
        </p:spPr>
        <p:txBody>
          <a:bodyPr vert="horz" wrap="square" lIns="0" tIns="10012" rIns="0" bIns="0" rtlCol="0">
            <a:spAutoFit/>
          </a:bodyPr>
          <a:lstStyle/>
          <a:p>
            <a:pPr marL="7701">
              <a:lnSpc>
                <a:spcPct val="100000"/>
              </a:lnSpc>
              <a:spcBef>
                <a:spcPts val="79"/>
              </a:spcBef>
            </a:pPr>
            <a:r>
              <a:rPr sz="2000" b="1" spc="64" dirty="0"/>
              <a:t>Explanation:</a:t>
            </a:r>
            <a:endParaRPr sz="2000" b="1" dirty="0"/>
          </a:p>
        </p:txBody>
      </p:sp>
      <p:sp>
        <p:nvSpPr>
          <p:cNvPr id="4" name="object 4"/>
          <p:cNvSpPr txBox="1"/>
          <p:nvPr/>
        </p:nvSpPr>
        <p:spPr>
          <a:xfrm>
            <a:off x="1275336" y="1672085"/>
            <a:ext cx="4070903" cy="1065502"/>
          </a:xfrm>
          <a:prstGeom prst="rect">
            <a:avLst/>
          </a:prstGeom>
        </p:spPr>
        <p:txBody>
          <a:bodyPr vert="horz" wrap="square" lIns="0" tIns="7701" rIns="0" bIns="0" rtlCol="0">
            <a:spAutoFit/>
          </a:bodyPr>
          <a:lstStyle/>
          <a:p>
            <a:pPr marL="194842" marR="3081" indent="-187526">
              <a:lnSpc>
                <a:spcPct val="108900"/>
              </a:lnSpc>
              <a:spcBef>
                <a:spcPts val="61"/>
              </a:spcBef>
              <a:buChar char="•"/>
              <a:tabLst>
                <a:tab pos="194842" algn="l"/>
              </a:tabLst>
            </a:pPr>
            <a:r>
              <a:rPr sz="1607" spc="30" dirty="0">
                <a:latin typeface="Arial"/>
                <a:cs typeface="Arial"/>
              </a:rPr>
              <a:t>Examining</a:t>
            </a:r>
            <a:r>
              <a:rPr sz="1607" spc="-15" dirty="0">
                <a:latin typeface="Arial"/>
                <a:cs typeface="Arial"/>
              </a:rPr>
              <a:t> </a:t>
            </a:r>
            <a:r>
              <a:rPr sz="1607" spc="67" dirty="0">
                <a:latin typeface="Arial"/>
                <a:cs typeface="Arial"/>
              </a:rPr>
              <a:t>the</a:t>
            </a:r>
            <a:r>
              <a:rPr sz="1607" spc="-15" dirty="0">
                <a:latin typeface="Arial"/>
                <a:cs typeface="Arial"/>
              </a:rPr>
              <a:t> </a:t>
            </a:r>
            <a:r>
              <a:rPr sz="1607" spc="61" dirty="0">
                <a:latin typeface="Arial"/>
                <a:cs typeface="Arial"/>
              </a:rPr>
              <a:t>confusion</a:t>
            </a:r>
            <a:r>
              <a:rPr sz="1607" spc="-15" dirty="0">
                <a:latin typeface="Arial"/>
                <a:cs typeface="Arial"/>
              </a:rPr>
              <a:t> </a:t>
            </a:r>
            <a:r>
              <a:rPr sz="1607" spc="55" dirty="0">
                <a:latin typeface="Arial"/>
                <a:cs typeface="Arial"/>
              </a:rPr>
              <a:t>matrix,</a:t>
            </a:r>
            <a:r>
              <a:rPr sz="1607" spc="-15" dirty="0">
                <a:latin typeface="Arial"/>
                <a:cs typeface="Arial"/>
              </a:rPr>
              <a:t> </a:t>
            </a:r>
            <a:r>
              <a:rPr sz="1607" spc="58" dirty="0">
                <a:latin typeface="Arial"/>
                <a:cs typeface="Arial"/>
              </a:rPr>
              <a:t>we</a:t>
            </a:r>
            <a:r>
              <a:rPr sz="1607" spc="-12" dirty="0">
                <a:latin typeface="Arial"/>
                <a:cs typeface="Arial"/>
              </a:rPr>
              <a:t> </a:t>
            </a:r>
            <a:r>
              <a:rPr sz="1607" spc="-15" dirty="0">
                <a:latin typeface="Arial"/>
                <a:cs typeface="Arial"/>
              </a:rPr>
              <a:t>see </a:t>
            </a:r>
            <a:r>
              <a:rPr sz="1607" spc="67" dirty="0">
                <a:latin typeface="Arial"/>
                <a:cs typeface="Arial"/>
              </a:rPr>
              <a:t>that</a:t>
            </a:r>
            <a:r>
              <a:rPr sz="1607" spc="-18" dirty="0">
                <a:latin typeface="Arial"/>
                <a:cs typeface="Arial"/>
              </a:rPr>
              <a:t> </a:t>
            </a:r>
            <a:r>
              <a:rPr sz="1607" spc="67" dirty="0">
                <a:latin typeface="Arial"/>
                <a:cs typeface="Arial"/>
              </a:rPr>
              <a:t>logistic</a:t>
            </a:r>
            <a:r>
              <a:rPr sz="1607" spc="-18" dirty="0">
                <a:latin typeface="Arial"/>
                <a:cs typeface="Arial"/>
              </a:rPr>
              <a:t> </a:t>
            </a:r>
            <a:r>
              <a:rPr sz="1607" spc="33" dirty="0">
                <a:latin typeface="Arial"/>
                <a:cs typeface="Arial"/>
              </a:rPr>
              <a:t>regression</a:t>
            </a:r>
            <a:r>
              <a:rPr sz="1607" spc="-18" dirty="0">
                <a:latin typeface="Arial"/>
                <a:cs typeface="Arial"/>
              </a:rPr>
              <a:t> </a:t>
            </a:r>
            <a:r>
              <a:rPr sz="1607" spc="42" dirty="0">
                <a:latin typeface="Arial"/>
                <a:cs typeface="Arial"/>
              </a:rPr>
              <a:t>can</a:t>
            </a:r>
            <a:r>
              <a:rPr sz="1607" spc="-15" dirty="0">
                <a:latin typeface="Arial"/>
                <a:cs typeface="Arial"/>
              </a:rPr>
              <a:t> </a:t>
            </a:r>
            <a:r>
              <a:rPr sz="1607" spc="49" dirty="0">
                <a:latin typeface="Arial"/>
                <a:cs typeface="Arial"/>
              </a:rPr>
              <a:t>distinguish </a:t>
            </a:r>
            <a:r>
              <a:rPr sz="1607" spc="55" dirty="0">
                <a:latin typeface="Arial"/>
                <a:cs typeface="Arial"/>
              </a:rPr>
              <a:t>between</a:t>
            </a:r>
            <a:r>
              <a:rPr sz="1607" spc="-18" dirty="0">
                <a:latin typeface="Arial"/>
                <a:cs typeface="Arial"/>
              </a:rPr>
              <a:t> </a:t>
            </a:r>
            <a:r>
              <a:rPr sz="1607" spc="67" dirty="0">
                <a:latin typeface="Arial"/>
                <a:cs typeface="Arial"/>
              </a:rPr>
              <a:t>the</a:t>
            </a:r>
            <a:r>
              <a:rPr sz="1607" spc="-15" dirty="0">
                <a:latin typeface="Arial"/>
                <a:cs typeface="Arial"/>
              </a:rPr>
              <a:t> </a:t>
            </a:r>
            <a:r>
              <a:rPr sz="1607" spc="61" dirty="0">
                <a:latin typeface="Arial"/>
                <a:cs typeface="Arial"/>
              </a:rPr>
              <a:t>different</a:t>
            </a:r>
            <a:r>
              <a:rPr sz="1607" spc="-15" dirty="0">
                <a:latin typeface="Arial"/>
                <a:cs typeface="Arial"/>
              </a:rPr>
              <a:t> </a:t>
            </a:r>
            <a:r>
              <a:rPr sz="1607" dirty="0">
                <a:latin typeface="Arial"/>
                <a:cs typeface="Arial"/>
              </a:rPr>
              <a:t>classes.</a:t>
            </a:r>
            <a:r>
              <a:rPr sz="1607" spc="-15" dirty="0">
                <a:latin typeface="Arial"/>
                <a:cs typeface="Arial"/>
              </a:rPr>
              <a:t> </a:t>
            </a:r>
            <a:r>
              <a:rPr sz="1607" dirty="0">
                <a:latin typeface="Arial"/>
                <a:cs typeface="Arial"/>
              </a:rPr>
              <a:t>We</a:t>
            </a:r>
            <a:r>
              <a:rPr sz="1607" spc="-18" dirty="0">
                <a:latin typeface="Arial"/>
                <a:cs typeface="Arial"/>
              </a:rPr>
              <a:t> </a:t>
            </a:r>
            <a:r>
              <a:rPr sz="1607" spc="-15" dirty="0">
                <a:latin typeface="Arial"/>
                <a:cs typeface="Arial"/>
              </a:rPr>
              <a:t>see </a:t>
            </a:r>
            <a:r>
              <a:rPr sz="1607" spc="67" dirty="0">
                <a:latin typeface="Arial"/>
                <a:cs typeface="Arial"/>
              </a:rPr>
              <a:t>that</a:t>
            </a:r>
            <a:r>
              <a:rPr sz="1607" spc="-3" dirty="0">
                <a:latin typeface="Arial"/>
                <a:cs typeface="Arial"/>
              </a:rPr>
              <a:t> </a:t>
            </a:r>
            <a:r>
              <a:rPr sz="1607" spc="67" dirty="0">
                <a:latin typeface="Arial"/>
                <a:cs typeface="Arial"/>
              </a:rPr>
              <a:t>the</a:t>
            </a:r>
            <a:r>
              <a:rPr sz="1607" dirty="0">
                <a:latin typeface="Arial"/>
                <a:cs typeface="Arial"/>
              </a:rPr>
              <a:t> </a:t>
            </a:r>
            <a:r>
              <a:rPr sz="1607" spc="55" dirty="0">
                <a:latin typeface="Arial"/>
                <a:cs typeface="Arial"/>
              </a:rPr>
              <a:t>major</a:t>
            </a:r>
            <a:r>
              <a:rPr sz="1607" dirty="0">
                <a:latin typeface="Arial"/>
                <a:cs typeface="Arial"/>
              </a:rPr>
              <a:t> </a:t>
            </a:r>
            <a:r>
              <a:rPr sz="1607" spc="69" dirty="0">
                <a:latin typeface="Arial"/>
                <a:cs typeface="Arial"/>
              </a:rPr>
              <a:t>problem</a:t>
            </a:r>
            <a:r>
              <a:rPr sz="1607" spc="-3" dirty="0">
                <a:latin typeface="Arial"/>
                <a:cs typeface="Arial"/>
              </a:rPr>
              <a:t> </a:t>
            </a:r>
            <a:r>
              <a:rPr sz="1607" dirty="0">
                <a:latin typeface="Arial"/>
                <a:cs typeface="Arial"/>
              </a:rPr>
              <a:t>is</a:t>
            </a:r>
            <a:r>
              <a:rPr sz="1607" spc="3" dirty="0">
                <a:latin typeface="Arial"/>
                <a:cs typeface="Arial"/>
              </a:rPr>
              <a:t> </a:t>
            </a:r>
            <a:r>
              <a:rPr sz="1607" dirty="0">
                <a:latin typeface="Arial"/>
                <a:cs typeface="Arial"/>
              </a:rPr>
              <a:t>false</a:t>
            </a:r>
            <a:r>
              <a:rPr sz="1607" spc="-3" dirty="0">
                <a:latin typeface="Arial"/>
                <a:cs typeface="Arial"/>
              </a:rPr>
              <a:t> </a:t>
            </a:r>
            <a:r>
              <a:rPr sz="1607" spc="30" dirty="0">
                <a:latin typeface="Arial"/>
                <a:cs typeface="Arial"/>
              </a:rPr>
              <a:t>positives.</a:t>
            </a:r>
            <a:endParaRPr sz="1607" dirty="0">
              <a:latin typeface="Arial"/>
              <a:cs typeface="Arial"/>
            </a:endParaRPr>
          </a:p>
        </p:txBody>
      </p:sp>
      <p:pic>
        <p:nvPicPr>
          <p:cNvPr id="5" name="object 5"/>
          <p:cNvPicPr/>
          <p:nvPr/>
        </p:nvPicPr>
        <p:blipFill>
          <a:blip r:embed="rId2" cstate="print"/>
          <a:stretch>
            <a:fillRect/>
          </a:stretch>
        </p:blipFill>
        <p:spPr>
          <a:xfrm>
            <a:off x="6093112" y="1663173"/>
            <a:ext cx="5395114" cy="4126533"/>
          </a:xfrm>
          <a:prstGeom prst="rect">
            <a:avLst/>
          </a:prstGeom>
        </p:spPr>
      </p:pic>
      <p:pic>
        <p:nvPicPr>
          <p:cNvPr id="6" name="object 6"/>
          <p:cNvPicPr/>
          <p:nvPr/>
        </p:nvPicPr>
        <p:blipFill>
          <a:blip r:embed="rId3" cstate="print"/>
          <a:stretch>
            <a:fillRect/>
          </a:stretch>
        </p:blipFill>
        <p:spPr>
          <a:xfrm>
            <a:off x="1391692" y="3088329"/>
            <a:ext cx="4191598" cy="2482849"/>
          </a:xfrm>
          <a:prstGeom prst="rect">
            <a:avLst/>
          </a:prstGeom>
        </p:spPr>
      </p:pic>
      <p:sp>
        <p:nvSpPr>
          <p:cNvPr id="7" name="Title 1">
            <a:extLst>
              <a:ext uri="{FF2B5EF4-FFF2-40B4-BE49-F238E27FC236}">
                <a16:creationId xmlns:a16="http://schemas.microsoft.com/office/drawing/2014/main" id="{FBA42877-7217-1D28-F660-0B794D09EB3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4590313" y="1756470"/>
            <a:ext cx="6888420" cy="4018241"/>
          </a:xfrm>
          <a:prstGeom prst="rect">
            <a:avLst/>
          </a:prstGeom>
        </p:spPr>
        <p:txBody>
          <a:bodyPr vert="horz" wrap="square" lIns="0" tIns="8471" rIns="0" bIns="0" rtlCol="0">
            <a:spAutoFit/>
          </a:bodyPr>
          <a:lstStyle/>
          <a:p>
            <a:pPr marL="230653" indent="-222952">
              <a:spcBef>
                <a:spcPts val="67"/>
              </a:spcBef>
              <a:buClr>
                <a:srgbClr val="FFFFFF"/>
              </a:buClr>
              <a:buChar char="•"/>
              <a:tabLst>
                <a:tab pos="230653" algn="l"/>
              </a:tabLst>
            </a:pPr>
            <a:r>
              <a:rPr sz="1910" spc="64" dirty="0">
                <a:latin typeface="Arial"/>
                <a:cs typeface="Arial"/>
              </a:rPr>
              <a:t>Decision</a:t>
            </a:r>
            <a:r>
              <a:rPr sz="1910" spc="-67" dirty="0">
                <a:latin typeface="Arial"/>
                <a:cs typeface="Arial"/>
              </a:rPr>
              <a:t> </a:t>
            </a:r>
            <a:r>
              <a:rPr sz="1910" dirty="0">
                <a:latin typeface="Arial"/>
                <a:cs typeface="Arial"/>
              </a:rPr>
              <a:t>Tree</a:t>
            </a:r>
            <a:r>
              <a:rPr sz="1910" spc="-67" dirty="0">
                <a:latin typeface="Arial"/>
                <a:cs typeface="Arial"/>
              </a:rPr>
              <a:t> </a:t>
            </a:r>
            <a:r>
              <a:rPr sz="1910" spc="100" dirty="0">
                <a:latin typeface="Arial"/>
                <a:cs typeface="Arial"/>
              </a:rPr>
              <a:t>Model</a:t>
            </a:r>
            <a:r>
              <a:rPr sz="1910" spc="-64" dirty="0">
                <a:latin typeface="Arial"/>
                <a:cs typeface="Arial"/>
              </a:rPr>
              <a:t> </a:t>
            </a:r>
            <a:r>
              <a:rPr sz="1910" spc="39" dirty="0">
                <a:latin typeface="Arial"/>
                <a:cs typeface="Arial"/>
              </a:rPr>
              <a:t>is</a:t>
            </a:r>
            <a:r>
              <a:rPr sz="1910" spc="-67" dirty="0">
                <a:latin typeface="Arial"/>
                <a:cs typeface="Arial"/>
              </a:rPr>
              <a:t> </a:t>
            </a:r>
            <a:r>
              <a:rPr sz="1910" spc="106" dirty="0">
                <a:latin typeface="Arial"/>
                <a:cs typeface="Arial"/>
              </a:rPr>
              <a:t>the</a:t>
            </a:r>
            <a:r>
              <a:rPr sz="1910" spc="-64" dirty="0">
                <a:latin typeface="Arial"/>
                <a:cs typeface="Arial"/>
              </a:rPr>
              <a:t> </a:t>
            </a:r>
            <a:r>
              <a:rPr sz="1910" spc="88" dirty="0">
                <a:latin typeface="Arial"/>
                <a:cs typeface="Arial"/>
              </a:rPr>
              <a:t>best</a:t>
            </a:r>
            <a:r>
              <a:rPr sz="1910" spc="-67" dirty="0">
                <a:latin typeface="Arial"/>
                <a:cs typeface="Arial"/>
              </a:rPr>
              <a:t> </a:t>
            </a:r>
            <a:r>
              <a:rPr sz="1910" spc="112" dirty="0">
                <a:latin typeface="Arial"/>
                <a:cs typeface="Arial"/>
              </a:rPr>
              <a:t>algorithm</a:t>
            </a:r>
            <a:r>
              <a:rPr sz="1910" spc="-64" dirty="0">
                <a:latin typeface="Arial"/>
                <a:cs typeface="Arial"/>
              </a:rPr>
              <a:t> </a:t>
            </a:r>
            <a:r>
              <a:rPr sz="1910" spc="112" dirty="0">
                <a:latin typeface="Arial"/>
                <a:cs typeface="Arial"/>
              </a:rPr>
              <a:t>for</a:t>
            </a:r>
            <a:r>
              <a:rPr sz="1910" spc="-67" dirty="0">
                <a:latin typeface="Arial"/>
                <a:cs typeface="Arial"/>
              </a:rPr>
              <a:t> </a:t>
            </a:r>
            <a:r>
              <a:rPr sz="1910" spc="88" dirty="0">
                <a:latin typeface="Arial"/>
                <a:cs typeface="Arial"/>
              </a:rPr>
              <a:t>this</a:t>
            </a:r>
            <a:r>
              <a:rPr sz="1910" spc="-64" dirty="0">
                <a:latin typeface="Arial"/>
                <a:cs typeface="Arial"/>
              </a:rPr>
              <a:t> </a:t>
            </a:r>
            <a:r>
              <a:rPr sz="1910" spc="61" dirty="0">
                <a:latin typeface="Arial"/>
                <a:cs typeface="Arial"/>
              </a:rPr>
              <a:t>dataset.</a:t>
            </a:r>
            <a:endParaRPr sz="1910" dirty="0">
              <a:latin typeface="Arial"/>
              <a:cs typeface="Arial"/>
            </a:endParaRPr>
          </a:p>
          <a:p>
            <a:pPr marL="230653" marR="398156" indent="-223337">
              <a:lnSpc>
                <a:spcPct val="109000"/>
              </a:lnSpc>
              <a:spcBef>
                <a:spcPts val="1804"/>
              </a:spcBef>
              <a:buClr>
                <a:srgbClr val="FFFFFF"/>
              </a:buClr>
              <a:buChar char="•"/>
              <a:tabLst>
                <a:tab pos="230653" algn="l"/>
              </a:tabLst>
            </a:pPr>
            <a:r>
              <a:rPr sz="1910" spc="55" dirty="0">
                <a:latin typeface="Arial"/>
                <a:cs typeface="Arial"/>
              </a:rPr>
              <a:t>Launches</a:t>
            </a:r>
            <a:r>
              <a:rPr sz="1910" spc="-69" dirty="0">
                <a:latin typeface="Arial"/>
                <a:cs typeface="Arial"/>
              </a:rPr>
              <a:t> </a:t>
            </a:r>
            <a:r>
              <a:rPr sz="1910" spc="133" dirty="0">
                <a:latin typeface="Arial"/>
                <a:cs typeface="Arial"/>
              </a:rPr>
              <a:t>with</a:t>
            </a:r>
            <a:r>
              <a:rPr sz="1910" spc="-67" dirty="0">
                <a:latin typeface="Arial"/>
                <a:cs typeface="Arial"/>
              </a:rPr>
              <a:t> </a:t>
            </a:r>
            <a:r>
              <a:rPr sz="1910" dirty="0">
                <a:latin typeface="Arial"/>
                <a:cs typeface="Arial"/>
              </a:rPr>
              <a:t>a</a:t>
            </a:r>
            <a:r>
              <a:rPr sz="1910" spc="-69" dirty="0">
                <a:latin typeface="Arial"/>
                <a:cs typeface="Arial"/>
              </a:rPr>
              <a:t> </a:t>
            </a:r>
            <a:r>
              <a:rPr sz="1910" spc="112" dirty="0">
                <a:latin typeface="Arial"/>
                <a:cs typeface="Arial"/>
              </a:rPr>
              <a:t>low</a:t>
            </a:r>
            <a:r>
              <a:rPr sz="1910" spc="-67" dirty="0">
                <a:latin typeface="Arial"/>
                <a:cs typeface="Arial"/>
              </a:rPr>
              <a:t> </a:t>
            </a:r>
            <a:r>
              <a:rPr sz="1910" spc="79" dirty="0">
                <a:latin typeface="Arial"/>
                <a:cs typeface="Arial"/>
              </a:rPr>
              <a:t>payload</a:t>
            </a:r>
            <a:r>
              <a:rPr sz="1910" spc="-69" dirty="0">
                <a:latin typeface="Arial"/>
                <a:cs typeface="Arial"/>
              </a:rPr>
              <a:t> </a:t>
            </a:r>
            <a:r>
              <a:rPr sz="1910" spc="33" dirty="0">
                <a:latin typeface="Arial"/>
                <a:cs typeface="Arial"/>
              </a:rPr>
              <a:t>mass</a:t>
            </a:r>
            <a:r>
              <a:rPr sz="1910" spc="-67" dirty="0">
                <a:latin typeface="Arial"/>
                <a:cs typeface="Arial"/>
              </a:rPr>
              <a:t> </a:t>
            </a:r>
            <a:r>
              <a:rPr sz="1910" spc="82" dirty="0">
                <a:latin typeface="Arial"/>
                <a:cs typeface="Arial"/>
              </a:rPr>
              <a:t>show</a:t>
            </a:r>
            <a:r>
              <a:rPr sz="1910" spc="-69" dirty="0">
                <a:latin typeface="Arial"/>
                <a:cs typeface="Arial"/>
              </a:rPr>
              <a:t> </a:t>
            </a:r>
            <a:r>
              <a:rPr sz="1910" spc="112" dirty="0">
                <a:latin typeface="Arial"/>
                <a:cs typeface="Arial"/>
              </a:rPr>
              <a:t>better</a:t>
            </a:r>
            <a:r>
              <a:rPr sz="1910" spc="-67" dirty="0">
                <a:latin typeface="Arial"/>
                <a:cs typeface="Arial"/>
              </a:rPr>
              <a:t> </a:t>
            </a:r>
            <a:r>
              <a:rPr sz="1910" spc="64" dirty="0">
                <a:latin typeface="Arial"/>
                <a:cs typeface="Arial"/>
              </a:rPr>
              <a:t>results </a:t>
            </a:r>
            <a:r>
              <a:rPr sz="1910" spc="91" dirty="0">
                <a:latin typeface="Arial"/>
                <a:cs typeface="Arial"/>
              </a:rPr>
              <a:t>than</a:t>
            </a:r>
            <a:r>
              <a:rPr sz="1910" spc="-67" dirty="0">
                <a:latin typeface="Arial"/>
                <a:cs typeface="Arial"/>
              </a:rPr>
              <a:t> </a:t>
            </a:r>
            <a:r>
              <a:rPr sz="1910" spc="73" dirty="0">
                <a:latin typeface="Arial"/>
                <a:cs typeface="Arial"/>
              </a:rPr>
              <a:t>launches</a:t>
            </a:r>
            <a:r>
              <a:rPr sz="1910" spc="-67" dirty="0">
                <a:latin typeface="Arial"/>
                <a:cs typeface="Arial"/>
              </a:rPr>
              <a:t> </a:t>
            </a:r>
            <a:r>
              <a:rPr sz="1910" spc="133" dirty="0">
                <a:latin typeface="Arial"/>
                <a:cs typeface="Arial"/>
              </a:rPr>
              <a:t>with</a:t>
            </a:r>
            <a:r>
              <a:rPr sz="1910" spc="-67" dirty="0">
                <a:latin typeface="Arial"/>
                <a:cs typeface="Arial"/>
              </a:rPr>
              <a:t> </a:t>
            </a:r>
            <a:r>
              <a:rPr sz="1910" dirty="0">
                <a:latin typeface="Arial"/>
                <a:cs typeface="Arial"/>
              </a:rPr>
              <a:t>a</a:t>
            </a:r>
            <a:r>
              <a:rPr sz="1910" spc="-64" dirty="0">
                <a:latin typeface="Arial"/>
                <a:cs typeface="Arial"/>
              </a:rPr>
              <a:t> </a:t>
            </a:r>
            <a:r>
              <a:rPr sz="1910" spc="82" dirty="0">
                <a:latin typeface="Arial"/>
                <a:cs typeface="Arial"/>
              </a:rPr>
              <a:t>larger</a:t>
            </a:r>
            <a:r>
              <a:rPr sz="1910" spc="-67" dirty="0">
                <a:latin typeface="Arial"/>
                <a:cs typeface="Arial"/>
              </a:rPr>
              <a:t> </a:t>
            </a:r>
            <a:r>
              <a:rPr sz="1910" spc="79" dirty="0">
                <a:latin typeface="Arial"/>
                <a:cs typeface="Arial"/>
              </a:rPr>
              <a:t>payload</a:t>
            </a:r>
            <a:r>
              <a:rPr sz="1910" spc="-67" dirty="0">
                <a:latin typeface="Arial"/>
                <a:cs typeface="Arial"/>
              </a:rPr>
              <a:t> </a:t>
            </a:r>
            <a:r>
              <a:rPr sz="1910" spc="24" dirty="0">
                <a:latin typeface="Arial"/>
                <a:cs typeface="Arial"/>
              </a:rPr>
              <a:t>mass.</a:t>
            </a:r>
            <a:endParaRPr sz="1910" dirty="0">
              <a:latin typeface="Arial"/>
              <a:cs typeface="Arial"/>
            </a:endParaRPr>
          </a:p>
          <a:p>
            <a:pPr marL="230653" marR="261844" indent="-223337">
              <a:lnSpc>
                <a:spcPct val="109000"/>
              </a:lnSpc>
              <a:spcBef>
                <a:spcPts val="1801"/>
              </a:spcBef>
              <a:buClr>
                <a:srgbClr val="FFFFFF"/>
              </a:buClr>
              <a:buChar char="•"/>
              <a:tabLst>
                <a:tab pos="230653" algn="l"/>
              </a:tabLst>
            </a:pPr>
            <a:r>
              <a:rPr sz="1910" spc="91" dirty="0">
                <a:latin typeface="Arial"/>
                <a:cs typeface="Arial"/>
              </a:rPr>
              <a:t>Most</a:t>
            </a:r>
            <a:r>
              <a:rPr sz="1910" spc="-69" dirty="0">
                <a:latin typeface="Arial"/>
                <a:cs typeface="Arial"/>
              </a:rPr>
              <a:t> </a:t>
            </a:r>
            <a:r>
              <a:rPr sz="1910" spc="133" dirty="0">
                <a:latin typeface="Arial"/>
                <a:cs typeface="Arial"/>
              </a:rPr>
              <a:t>of</a:t>
            </a:r>
            <a:r>
              <a:rPr sz="1910" spc="-67" dirty="0">
                <a:latin typeface="Arial"/>
                <a:cs typeface="Arial"/>
              </a:rPr>
              <a:t> </a:t>
            </a:r>
            <a:r>
              <a:rPr sz="1910" spc="82" dirty="0">
                <a:latin typeface="Arial"/>
                <a:cs typeface="Arial"/>
              </a:rPr>
              <a:t>launch</a:t>
            </a:r>
            <a:r>
              <a:rPr sz="1910" spc="-67" dirty="0">
                <a:latin typeface="Arial"/>
                <a:cs typeface="Arial"/>
              </a:rPr>
              <a:t> </a:t>
            </a:r>
            <a:r>
              <a:rPr sz="1910" spc="58" dirty="0">
                <a:latin typeface="Arial"/>
                <a:cs typeface="Arial"/>
              </a:rPr>
              <a:t>sites</a:t>
            </a:r>
            <a:r>
              <a:rPr sz="1910" spc="-67" dirty="0">
                <a:latin typeface="Arial"/>
                <a:cs typeface="Arial"/>
              </a:rPr>
              <a:t> </a:t>
            </a:r>
            <a:r>
              <a:rPr sz="1910" spc="45" dirty="0">
                <a:latin typeface="Arial"/>
                <a:cs typeface="Arial"/>
              </a:rPr>
              <a:t>are</a:t>
            </a:r>
            <a:r>
              <a:rPr sz="1910" spc="-67" dirty="0">
                <a:latin typeface="Arial"/>
                <a:cs typeface="Arial"/>
              </a:rPr>
              <a:t> </a:t>
            </a:r>
            <a:r>
              <a:rPr sz="1910" spc="94" dirty="0">
                <a:latin typeface="Arial"/>
                <a:cs typeface="Arial"/>
              </a:rPr>
              <a:t>in</a:t>
            </a:r>
            <a:r>
              <a:rPr sz="1910" spc="-69" dirty="0">
                <a:latin typeface="Arial"/>
                <a:cs typeface="Arial"/>
              </a:rPr>
              <a:t> </a:t>
            </a:r>
            <a:r>
              <a:rPr sz="1910" spc="112" dirty="0">
                <a:latin typeface="Arial"/>
                <a:cs typeface="Arial"/>
              </a:rPr>
              <a:t>proximity</a:t>
            </a:r>
            <a:r>
              <a:rPr sz="1910" spc="-67" dirty="0">
                <a:latin typeface="Arial"/>
                <a:cs typeface="Arial"/>
              </a:rPr>
              <a:t> </a:t>
            </a:r>
            <a:r>
              <a:rPr sz="1910" spc="143" dirty="0">
                <a:latin typeface="Arial"/>
                <a:cs typeface="Arial"/>
              </a:rPr>
              <a:t>to</a:t>
            </a:r>
            <a:r>
              <a:rPr sz="1910" spc="-67" dirty="0">
                <a:latin typeface="Arial"/>
                <a:cs typeface="Arial"/>
              </a:rPr>
              <a:t> </a:t>
            </a:r>
            <a:r>
              <a:rPr sz="1910" spc="106" dirty="0">
                <a:latin typeface="Arial"/>
                <a:cs typeface="Arial"/>
              </a:rPr>
              <a:t>the</a:t>
            </a:r>
            <a:r>
              <a:rPr sz="1910" spc="-67" dirty="0">
                <a:latin typeface="Arial"/>
                <a:cs typeface="Arial"/>
              </a:rPr>
              <a:t> </a:t>
            </a:r>
            <a:r>
              <a:rPr sz="1910" spc="67" dirty="0">
                <a:latin typeface="Arial"/>
                <a:cs typeface="Arial"/>
              </a:rPr>
              <a:t>Equator</a:t>
            </a:r>
            <a:r>
              <a:rPr sz="1910" spc="-67" dirty="0">
                <a:latin typeface="Arial"/>
                <a:cs typeface="Arial"/>
              </a:rPr>
              <a:t> </a:t>
            </a:r>
            <a:r>
              <a:rPr sz="1910" spc="67" dirty="0">
                <a:latin typeface="Arial"/>
                <a:cs typeface="Arial"/>
              </a:rPr>
              <a:t>line </a:t>
            </a:r>
            <a:r>
              <a:rPr sz="1910" spc="85" dirty="0">
                <a:latin typeface="Arial"/>
                <a:cs typeface="Arial"/>
              </a:rPr>
              <a:t>and</a:t>
            </a:r>
            <a:r>
              <a:rPr sz="1910" spc="-73" dirty="0">
                <a:latin typeface="Arial"/>
                <a:cs typeface="Arial"/>
              </a:rPr>
              <a:t> </a:t>
            </a:r>
            <a:r>
              <a:rPr sz="1910" spc="64" dirty="0">
                <a:latin typeface="Arial"/>
                <a:cs typeface="Arial"/>
              </a:rPr>
              <a:t>all</a:t>
            </a:r>
            <a:r>
              <a:rPr sz="1910" spc="-73" dirty="0">
                <a:latin typeface="Arial"/>
                <a:cs typeface="Arial"/>
              </a:rPr>
              <a:t> </a:t>
            </a:r>
            <a:r>
              <a:rPr sz="1910" spc="106" dirty="0">
                <a:latin typeface="Arial"/>
                <a:cs typeface="Arial"/>
              </a:rPr>
              <a:t>the</a:t>
            </a:r>
            <a:r>
              <a:rPr sz="1910" spc="-69" dirty="0">
                <a:latin typeface="Arial"/>
                <a:cs typeface="Arial"/>
              </a:rPr>
              <a:t> </a:t>
            </a:r>
            <a:r>
              <a:rPr sz="1910" spc="58" dirty="0">
                <a:latin typeface="Arial"/>
                <a:cs typeface="Arial"/>
              </a:rPr>
              <a:t>sites</a:t>
            </a:r>
            <a:r>
              <a:rPr sz="1910" spc="-73" dirty="0">
                <a:latin typeface="Arial"/>
                <a:cs typeface="Arial"/>
              </a:rPr>
              <a:t> </a:t>
            </a:r>
            <a:r>
              <a:rPr sz="1910" spc="45" dirty="0">
                <a:latin typeface="Arial"/>
                <a:cs typeface="Arial"/>
              </a:rPr>
              <a:t>are</a:t>
            </a:r>
            <a:r>
              <a:rPr sz="1910" spc="-69" dirty="0">
                <a:latin typeface="Arial"/>
                <a:cs typeface="Arial"/>
              </a:rPr>
              <a:t> </a:t>
            </a:r>
            <a:r>
              <a:rPr sz="1910" spc="94" dirty="0">
                <a:latin typeface="Arial"/>
                <a:cs typeface="Arial"/>
              </a:rPr>
              <a:t>in</a:t>
            </a:r>
            <a:r>
              <a:rPr sz="1910" spc="-73" dirty="0">
                <a:latin typeface="Arial"/>
                <a:cs typeface="Arial"/>
              </a:rPr>
              <a:t> </a:t>
            </a:r>
            <a:r>
              <a:rPr sz="1910" spc="85" dirty="0">
                <a:latin typeface="Arial"/>
                <a:cs typeface="Arial"/>
              </a:rPr>
              <a:t>very</a:t>
            </a:r>
            <a:r>
              <a:rPr sz="1910" spc="-73" dirty="0">
                <a:latin typeface="Arial"/>
                <a:cs typeface="Arial"/>
              </a:rPr>
              <a:t> </a:t>
            </a:r>
            <a:r>
              <a:rPr sz="1910" spc="73" dirty="0">
                <a:latin typeface="Arial"/>
                <a:cs typeface="Arial"/>
              </a:rPr>
              <a:t>close</a:t>
            </a:r>
            <a:r>
              <a:rPr sz="1910" spc="-69" dirty="0">
                <a:latin typeface="Arial"/>
                <a:cs typeface="Arial"/>
              </a:rPr>
              <a:t> </a:t>
            </a:r>
            <a:r>
              <a:rPr sz="1910" spc="112" dirty="0">
                <a:latin typeface="Arial"/>
                <a:cs typeface="Arial"/>
              </a:rPr>
              <a:t>proximity</a:t>
            </a:r>
            <a:r>
              <a:rPr sz="1910" spc="-73" dirty="0">
                <a:latin typeface="Arial"/>
                <a:cs typeface="Arial"/>
              </a:rPr>
              <a:t> </a:t>
            </a:r>
            <a:r>
              <a:rPr sz="1910" spc="143" dirty="0">
                <a:latin typeface="Arial"/>
                <a:cs typeface="Arial"/>
              </a:rPr>
              <a:t>to</a:t>
            </a:r>
            <a:r>
              <a:rPr sz="1910" spc="-69" dirty="0">
                <a:latin typeface="Arial"/>
                <a:cs typeface="Arial"/>
              </a:rPr>
              <a:t> </a:t>
            </a:r>
            <a:r>
              <a:rPr sz="1910" spc="106" dirty="0">
                <a:latin typeface="Arial"/>
                <a:cs typeface="Arial"/>
              </a:rPr>
              <a:t>the</a:t>
            </a:r>
            <a:r>
              <a:rPr sz="1910" spc="-73" dirty="0">
                <a:latin typeface="Arial"/>
                <a:cs typeface="Arial"/>
              </a:rPr>
              <a:t> </a:t>
            </a:r>
            <a:r>
              <a:rPr sz="1910" spc="61" dirty="0">
                <a:latin typeface="Arial"/>
                <a:cs typeface="Arial"/>
              </a:rPr>
              <a:t>coast.</a:t>
            </a:r>
            <a:endParaRPr sz="1910" dirty="0">
              <a:latin typeface="Arial"/>
              <a:cs typeface="Arial"/>
            </a:endParaRPr>
          </a:p>
          <a:p>
            <a:pPr marL="230653" indent="-222952">
              <a:spcBef>
                <a:spcPts val="2010"/>
              </a:spcBef>
              <a:buClr>
                <a:srgbClr val="FFFFFF"/>
              </a:buClr>
              <a:buChar char="•"/>
              <a:tabLst>
                <a:tab pos="230653" algn="l"/>
              </a:tabLst>
            </a:pPr>
            <a:r>
              <a:rPr sz="1910" spc="30" dirty="0">
                <a:latin typeface="Arial"/>
                <a:cs typeface="Arial"/>
              </a:rPr>
              <a:t>The</a:t>
            </a:r>
            <a:r>
              <a:rPr sz="1910" spc="-67" dirty="0">
                <a:latin typeface="Arial"/>
                <a:cs typeface="Arial"/>
              </a:rPr>
              <a:t> </a:t>
            </a:r>
            <a:r>
              <a:rPr sz="1910" spc="55" dirty="0">
                <a:latin typeface="Arial"/>
                <a:cs typeface="Arial"/>
              </a:rPr>
              <a:t>success</a:t>
            </a:r>
            <a:r>
              <a:rPr sz="1910" spc="-67" dirty="0">
                <a:latin typeface="Arial"/>
                <a:cs typeface="Arial"/>
              </a:rPr>
              <a:t> </a:t>
            </a:r>
            <a:r>
              <a:rPr sz="1910" spc="79" dirty="0">
                <a:latin typeface="Arial"/>
                <a:cs typeface="Arial"/>
              </a:rPr>
              <a:t>rate</a:t>
            </a:r>
            <a:r>
              <a:rPr sz="1910" spc="-67" dirty="0">
                <a:latin typeface="Arial"/>
                <a:cs typeface="Arial"/>
              </a:rPr>
              <a:t> </a:t>
            </a:r>
            <a:r>
              <a:rPr sz="1910" spc="133" dirty="0">
                <a:latin typeface="Arial"/>
                <a:cs typeface="Arial"/>
              </a:rPr>
              <a:t>of</a:t>
            </a:r>
            <a:r>
              <a:rPr sz="1910" spc="-67" dirty="0">
                <a:latin typeface="Arial"/>
                <a:cs typeface="Arial"/>
              </a:rPr>
              <a:t> </a:t>
            </a:r>
            <a:r>
              <a:rPr sz="1910" spc="73" dirty="0">
                <a:latin typeface="Arial"/>
                <a:cs typeface="Arial"/>
              </a:rPr>
              <a:t>launches</a:t>
            </a:r>
            <a:r>
              <a:rPr sz="1910" spc="-64" dirty="0">
                <a:latin typeface="Arial"/>
                <a:cs typeface="Arial"/>
              </a:rPr>
              <a:t> </a:t>
            </a:r>
            <a:r>
              <a:rPr sz="1910" spc="55" dirty="0">
                <a:latin typeface="Arial"/>
                <a:cs typeface="Arial"/>
              </a:rPr>
              <a:t>increases</a:t>
            </a:r>
            <a:r>
              <a:rPr sz="1910" spc="-67" dirty="0">
                <a:latin typeface="Arial"/>
                <a:cs typeface="Arial"/>
              </a:rPr>
              <a:t> </a:t>
            </a:r>
            <a:r>
              <a:rPr sz="1910" spc="73" dirty="0">
                <a:latin typeface="Arial"/>
                <a:cs typeface="Arial"/>
              </a:rPr>
              <a:t>over</a:t>
            </a:r>
            <a:r>
              <a:rPr sz="1910" spc="-67" dirty="0">
                <a:latin typeface="Arial"/>
                <a:cs typeface="Arial"/>
              </a:rPr>
              <a:t> </a:t>
            </a:r>
            <a:r>
              <a:rPr sz="1910" spc="106" dirty="0">
                <a:latin typeface="Arial"/>
                <a:cs typeface="Arial"/>
              </a:rPr>
              <a:t>the</a:t>
            </a:r>
            <a:r>
              <a:rPr sz="1910" spc="-67" dirty="0">
                <a:latin typeface="Arial"/>
                <a:cs typeface="Arial"/>
              </a:rPr>
              <a:t> </a:t>
            </a:r>
            <a:r>
              <a:rPr sz="1910" spc="30" dirty="0">
                <a:latin typeface="Arial"/>
                <a:cs typeface="Arial"/>
              </a:rPr>
              <a:t>years.</a:t>
            </a:r>
            <a:endParaRPr sz="1910" dirty="0">
              <a:latin typeface="Arial"/>
              <a:cs typeface="Arial"/>
            </a:endParaRPr>
          </a:p>
          <a:p>
            <a:pPr marL="230653" marR="68541" indent="-223337">
              <a:lnSpc>
                <a:spcPct val="109000"/>
              </a:lnSpc>
              <a:spcBef>
                <a:spcPts val="1804"/>
              </a:spcBef>
              <a:buClr>
                <a:srgbClr val="FFFFFF"/>
              </a:buClr>
              <a:buChar char="•"/>
              <a:tabLst>
                <a:tab pos="230653" algn="l"/>
              </a:tabLst>
            </a:pPr>
            <a:r>
              <a:rPr sz="1910" spc="-27" dirty="0">
                <a:latin typeface="Arial"/>
                <a:cs typeface="Arial"/>
              </a:rPr>
              <a:t>KSC</a:t>
            </a:r>
            <a:r>
              <a:rPr sz="1910" spc="-79" dirty="0">
                <a:latin typeface="Arial"/>
                <a:cs typeface="Arial"/>
              </a:rPr>
              <a:t> </a:t>
            </a:r>
            <a:r>
              <a:rPr sz="1910" spc="-6" dirty="0">
                <a:latin typeface="Arial"/>
                <a:cs typeface="Arial"/>
              </a:rPr>
              <a:t>LC-</a:t>
            </a:r>
            <a:r>
              <a:rPr sz="1910" spc="124" dirty="0">
                <a:latin typeface="Arial"/>
                <a:cs typeface="Arial"/>
              </a:rPr>
              <a:t>39A</a:t>
            </a:r>
            <a:r>
              <a:rPr sz="1910" spc="-76" dirty="0">
                <a:latin typeface="Arial"/>
                <a:cs typeface="Arial"/>
              </a:rPr>
              <a:t> </a:t>
            </a:r>
            <a:r>
              <a:rPr sz="1910" spc="30" dirty="0">
                <a:latin typeface="Arial"/>
                <a:cs typeface="Arial"/>
              </a:rPr>
              <a:t>has</a:t>
            </a:r>
            <a:r>
              <a:rPr sz="1910" spc="-76" dirty="0">
                <a:latin typeface="Arial"/>
                <a:cs typeface="Arial"/>
              </a:rPr>
              <a:t> </a:t>
            </a:r>
            <a:r>
              <a:rPr sz="1910" spc="106" dirty="0">
                <a:latin typeface="Arial"/>
                <a:cs typeface="Arial"/>
              </a:rPr>
              <a:t>the</a:t>
            </a:r>
            <a:r>
              <a:rPr sz="1910" spc="-76" dirty="0">
                <a:latin typeface="Arial"/>
                <a:cs typeface="Arial"/>
              </a:rPr>
              <a:t> </a:t>
            </a:r>
            <a:r>
              <a:rPr sz="1910" spc="91" dirty="0">
                <a:latin typeface="Arial"/>
                <a:cs typeface="Arial"/>
              </a:rPr>
              <a:t>highest</a:t>
            </a:r>
            <a:r>
              <a:rPr sz="1910" spc="-76" dirty="0">
                <a:latin typeface="Arial"/>
                <a:cs typeface="Arial"/>
              </a:rPr>
              <a:t> </a:t>
            </a:r>
            <a:r>
              <a:rPr sz="1910" spc="55" dirty="0">
                <a:latin typeface="Arial"/>
                <a:cs typeface="Arial"/>
              </a:rPr>
              <a:t>success</a:t>
            </a:r>
            <a:r>
              <a:rPr sz="1910" spc="-76" dirty="0">
                <a:latin typeface="Arial"/>
                <a:cs typeface="Arial"/>
              </a:rPr>
              <a:t> </a:t>
            </a:r>
            <a:r>
              <a:rPr sz="1910" spc="79" dirty="0">
                <a:latin typeface="Arial"/>
                <a:cs typeface="Arial"/>
              </a:rPr>
              <a:t>rate</a:t>
            </a:r>
            <a:r>
              <a:rPr sz="1910" spc="-76" dirty="0">
                <a:latin typeface="Arial"/>
                <a:cs typeface="Arial"/>
              </a:rPr>
              <a:t> </a:t>
            </a:r>
            <a:r>
              <a:rPr sz="1910" spc="133" dirty="0">
                <a:latin typeface="Arial"/>
                <a:cs typeface="Arial"/>
              </a:rPr>
              <a:t>of</a:t>
            </a:r>
            <a:r>
              <a:rPr sz="1910" spc="-76" dirty="0">
                <a:latin typeface="Arial"/>
                <a:cs typeface="Arial"/>
              </a:rPr>
              <a:t> </a:t>
            </a:r>
            <a:r>
              <a:rPr sz="1910" spc="106" dirty="0">
                <a:latin typeface="Arial"/>
                <a:cs typeface="Arial"/>
              </a:rPr>
              <a:t>the</a:t>
            </a:r>
            <a:r>
              <a:rPr sz="1910" spc="-76" dirty="0">
                <a:latin typeface="Arial"/>
                <a:cs typeface="Arial"/>
              </a:rPr>
              <a:t> </a:t>
            </a:r>
            <a:r>
              <a:rPr sz="1910" spc="67" dirty="0">
                <a:latin typeface="Arial"/>
                <a:cs typeface="Arial"/>
              </a:rPr>
              <a:t>launches </a:t>
            </a:r>
            <a:r>
              <a:rPr sz="1910" spc="130" dirty="0">
                <a:latin typeface="Arial"/>
                <a:cs typeface="Arial"/>
              </a:rPr>
              <a:t>from</a:t>
            </a:r>
            <a:r>
              <a:rPr sz="1910" spc="-76" dirty="0">
                <a:latin typeface="Arial"/>
                <a:cs typeface="Arial"/>
              </a:rPr>
              <a:t> </a:t>
            </a:r>
            <a:r>
              <a:rPr sz="1910" spc="64" dirty="0">
                <a:latin typeface="Arial"/>
                <a:cs typeface="Arial"/>
              </a:rPr>
              <a:t>all</a:t>
            </a:r>
            <a:r>
              <a:rPr sz="1910" spc="-76" dirty="0">
                <a:latin typeface="Arial"/>
                <a:cs typeface="Arial"/>
              </a:rPr>
              <a:t> </a:t>
            </a:r>
            <a:r>
              <a:rPr sz="1910" spc="106" dirty="0">
                <a:latin typeface="Arial"/>
                <a:cs typeface="Arial"/>
              </a:rPr>
              <a:t>the</a:t>
            </a:r>
            <a:r>
              <a:rPr sz="1910" spc="-76" dirty="0">
                <a:latin typeface="Arial"/>
                <a:cs typeface="Arial"/>
              </a:rPr>
              <a:t> </a:t>
            </a:r>
            <a:r>
              <a:rPr sz="1910" spc="45" dirty="0">
                <a:latin typeface="Arial"/>
                <a:cs typeface="Arial"/>
              </a:rPr>
              <a:t>sites.</a:t>
            </a:r>
            <a:endParaRPr sz="1910" dirty="0">
              <a:latin typeface="Arial"/>
              <a:cs typeface="Arial"/>
            </a:endParaRPr>
          </a:p>
          <a:p>
            <a:pPr marL="230653" indent="-222952">
              <a:spcBef>
                <a:spcPts val="2010"/>
              </a:spcBef>
              <a:buClr>
                <a:srgbClr val="FFFFFF"/>
              </a:buClr>
              <a:buChar char="•"/>
              <a:tabLst>
                <a:tab pos="230653" algn="l"/>
              </a:tabLst>
            </a:pPr>
            <a:r>
              <a:rPr sz="1910" spc="100" dirty="0">
                <a:latin typeface="Arial"/>
                <a:cs typeface="Arial"/>
              </a:rPr>
              <a:t>Orbits</a:t>
            </a:r>
            <a:r>
              <a:rPr sz="1910" spc="-69" dirty="0">
                <a:latin typeface="Arial"/>
                <a:cs typeface="Arial"/>
              </a:rPr>
              <a:t> </a:t>
            </a:r>
            <a:r>
              <a:rPr sz="1910" spc="-103" dirty="0">
                <a:latin typeface="Arial"/>
                <a:cs typeface="Arial"/>
              </a:rPr>
              <a:t>ES-</a:t>
            </a:r>
            <a:r>
              <a:rPr sz="1910" spc="-55" dirty="0">
                <a:latin typeface="Arial"/>
                <a:cs typeface="Arial"/>
              </a:rPr>
              <a:t>L1,</a:t>
            </a:r>
            <a:r>
              <a:rPr sz="1910" spc="-69" dirty="0">
                <a:latin typeface="Arial"/>
                <a:cs typeface="Arial"/>
              </a:rPr>
              <a:t> </a:t>
            </a:r>
            <a:r>
              <a:rPr sz="1910" spc="-45" dirty="0">
                <a:latin typeface="Arial"/>
                <a:cs typeface="Arial"/>
              </a:rPr>
              <a:t>GEO,</a:t>
            </a:r>
            <a:r>
              <a:rPr sz="1910" spc="-69" dirty="0">
                <a:latin typeface="Arial"/>
                <a:cs typeface="Arial"/>
              </a:rPr>
              <a:t> </a:t>
            </a:r>
            <a:r>
              <a:rPr sz="1910" dirty="0">
                <a:latin typeface="Arial"/>
                <a:cs typeface="Arial"/>
              </a:rPr>
              <a:t>HEO</a:t>
            </a:r>
            <a:r>
              <a:rPr sz="1910" spc="-69" dirty="0">
                <a:latin typeface="Arial"/>
                <a:cs typeface="Arial"/>
              </a:rPr>
              <a:t> </a:t>
            </a:r>
            <a:r>
              <a:rPr sz="1910" spc="85" dirty="0">
                <a:latin typeface="Arial"/>
                <a:cs typeface="Arial"/>
              </a:rPr>
              <a:t>and</a:t>
            </a:r>
            <a:r>
              <a:rPr sz="1910" spc="-69" dirty="0">
                <a:latin typeface="Arial"/>
                <a:cs typeface="Arial"/>
              </a:rPr>
              <a:t> </a:t>
            </a:r>
            <a:r>
              <a:rPr sz="1910" spc="-18" dirty="0">
                <a:latin typeface="Arial"/>
                <a:cs typeface="Arial"/>
              </a:rPr>
              <a:t>SSO</a:t>
            </a:r>
            <a:r>
              <a:rPr sz="1910" spc="-67" dirty="0">
                <a:latin typeface="Arial"/>
                <a:cs typeface="Arial"/>
              </a:rPr>
              <a:t> </a:t>
            </a:r>
            <a:r>
              <a:rPr sz="1910" spc="45" dirty="0">
                <a:latin typeface="Arial"/>
                <a:cs typeface="Arial"/>
              </a:rPr>
              <a:t>have</a:t>
            </a:r>
            <a:r>
              <a:rPr sz="1910" spc="-69" dirty="0">
                <a:latin typeface="Arial"/>
                <a:cs typeface="Arial"/>
              </a:rPr>
              <a:t> </a:t>
            </a:r>
            <a:r>
              <a:rPr sz="1910" dirty="0">
                <a:latin typeface="Arial"/>
                <a:cs typeface="Arial"/>
              </a:rPr>
              <a:t>100%</a:t>
            </a:r>
            <a:r>
              <a:rPr sz="1910" spc="-69" dirty="0">
                <a:latin typeface="Arial"/>
                <a:cs typeface="Arial"/>
              </a:rPr>
              <a:t> </a:t>
            </a:r>
            <a:r>
              <a:rPr sz="1910" spc="55" dirty="0">
                <a:latin typeface="Arial"/>
                <a:cs typeface="Arial"/>
              </a:rPr>
              <a:t>success</a:t>
            </a:r>
            <a:r>
              <a:rPr sz="1910" spc="-69" dirty="0">
                <a:latin typeface="Arial"/>
                <a:cs typeface="Arial"/>
              </a:rPr>
              <a:t> </a:t>
            </a:r>
            <a:r>
              <a:rPr sz="1910" spc="52" dirty="0">
                <a:latin typeface="Arial"/>
                <a:cs typeface="Arial"/>
              </a:rPr>
              <a:t>rate.</a:t>
            </a:r>
            <a:endParaRPr sz="1910" dirty="0">
              <a:latin typeface="Arial"/>
              <a:cs typeface="Arial"/>
            </a:endParaRPr>
          </a:p>
        </p:txBody>
      </p:sp>
      <p:pic>
        <p:nvPicPr>
          <p:cNvPr id="4" name="object 4"/>
          <p:cNvPicPr/>
          <p:nvPr/>
        </p:nvPicPr>
        <p:blipFill>
          <a:blip r:embed="rId2" cstate="print"/>
          <a:stretch>
            <a:fillRect/>
          </a:stretch>
        </p:blipFill>
        <p:spPr>
          <a:xfrm>
            <a:off x="698878" y="2158848"/>
            <a:ext cx="3174777" cy="3174777"/>
          </a:xfrm>
          <a:prstGeom prst="rect">
            <a:avLst/>
          </a:prstGeom>
        </p:spPr>
      </p:pic>
      <p:sp>
        <p:nvSpPr>
          <p:cNvPr id="5" name="Title 1">
            <a:extLst>
              <a:ext uri="{FF2B5EF4-FFF2-40B4-BE49-F238E27FC236}">
                <a16:creationId xmlns:a16="http://schemas.microsoft.com/office/drawing/2014/main" id="{23A5616D-6AA9-9A9C-8FB5-D12D23FDBB7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6826853" y="2374509"/>
            <a:ext cx="2981555" cy="2275147"/>
          </a:xfrm>
          <a:prstGeom prst="rect">
            <a:avLst/>
          </a:prstGeom>
        </p:spPr>
        <p:txBody>
          <a:bodyPr vert="horz" wrap="square" lIns="0" tIns="226033" rIns="0" bIns="0" rtlCol="0">
            <a:spAutoFit/>
          </a:bodyPr>
          <a:lstStyle/>
          <a:p>
            <a:pPr algn="ctr">
              <a:lnSpc>
                <a:spcPct val="100000"/>
              </a:lnSpc>
              <a:spcBef>
                <a:spcPts val="1780"/>
              </a:spcBef>
            </a:pPr>
            <a:r>
              <a:rPr sz="2698" spc="88" dirty="0"/>
              <a:t>Special</a:t>
            </a:r>
            <a:r>
              <a:rPr sz="2698" spc="-106" dirty="0"/>
              <a:t> </a:t>
            </a:r>
            <a:r>
              <a:rPr sz="2698" spc="39" dirty="0"/>
              <a:t>Thanks</a:t>
            </a:r>
            <a:r>
              <a:rPr sz="2698" spc="-103" dirty="0"/>
              <a:t> </a:t>
            </a:r>
            <a:r>
              <a:rPr sz="2698" spc="124" dirty="0"/>
              <a:t>to:</a:t>
            </a:r>
            <a:endParaRPr sz="2698"/>
          </a:p>
          <a:p>
            <a:pPr marL="719300" marR="714679" algn="ctr">
              <a:lnSpc>
                <a:spcPct val="153100"/>
              </a:lnSpc>
              <a:spcBef>
                <a:spcPts val="9"/>
              </a:spcBef>
            </a:pPr>
            <a:r>
              <a:rPr sz="2395" u="sng" spc="79" dirty="0">
                <a:solidFill>
                  <a:srgbClr val="00A2FF"/>
                </a:solidFill>
                <a:uFill>
                  <a:solidFill>
                    <a:srgbClr val="00A2FF"/>
                  </a:solidFill>
                </a:uFill>
              </a:rPr>
              <a:t>Instructors</a:t>
            </a:r>
            <a:r>
              <a:rPr sz="2395" spc="79" dirty="0">
                <a:solidFill>
                  <a:srgbClr val="00A2FF"/>
                </a:solidFill>
              </a:rPr>
              <a:t> </a:t>
            </a:r>
            <a:r>
              <a:rPr sz="2395" u="sng" spc="30" dirty="0">
                <a:solidFill>
                  <a:srgbClr val="00A2FF"/>
                </a:solidFill>
                <a:uFill>
                  <a:solidFill>
                    <a:srgbClr val="00A2FF"/>
                  </a:solidFill>
                </a:uFill>
              </a:rPr>
              <a:t>Coursera</a:t>
            </a:r>
            <a:r>
              <a:rPr sz="2395" spc="30" dirty="0">
                <a:solidFill>
                  <a:srgbClr val="00A2FF"/>
                </a:solidFill>
              </a:rPr>
              <a:t> </a:t>
            </a:r>
            <a:r>
              <a:rPr sz="2395" u="sng" spc="-15" dirty="0">
                <a:solidFill>
                  <a:srgbClr val="00A2FF"/>
                </a:solidFill>
                <a:uFill>
                  <a:solidFill>
                    <a:srgbClr val="00A2FF"/>
                  </a:solidFill>
                </a:uFill>
              </a:rPr>
              <a:t>IBM</a:t>
            </a:r>
            <a:endParaRPr sz="2395"/>
          </a:p>
        </p:txBody>
      </p:sp>
      <p:pic>
        <p:nvPicPr>
          <p:cNvPr id="4" name="object 4"/>
          <p:cNvPicPr/>
          <p:nvPr/>
        </p:nvPicPr>
        <p:blipFill>
          <a:blip r:embed="rId2" cstate="print"/>
          <a:stretch>
            <a:fillRect/>
          </a:stretch>
        </p:blipFill>
        <p:spPr>
          <a:xfrm>
            <a:off x="698879" y="1587389"/>
            <a:ext cx="3682741" cy="3682741"/>
          </a:xfrm>
          <a:prstGeom prst="rect">
            <a:avLst/>
          </a:prstGeom>
        </p:spPr>
      </p:pic>
      <p:sp>
        <p:nvSpPr>
          <p:cNvPr id="5" name="Title 1">
            <a:extLst>
              <a:ext uri="{FF2B5EF4-FFF2-40B4-BE49-F238E27FC236}">
                <a16:creationId xmlns:a16="http://schemas.microsoft.com/office/drawing/2014/main" id="{E242E0E8-B27F-6822-37DD-DD3D243653B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rPr>
              <a:t>Appendix</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280317"/>
            <a:ext cx="10104817" cy="696313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extracted from the Space X launch data, using an API (Space X REST API). The API gave us data about launches, including information about the rocket used, payload delivered, launch specifications, landing specifications, and landing outcome.</a:t>
            </a:r>
          </a:p>
          <a:p>
            <a:pPr lvl="1">
              <a:lnSpc>
                <a:spcPct val="120000"/>
              </a:lnSpc>
              <a:spcBef>
                <a:spcPts val="1400"/>
              </a:spcBef>
            </a:pPr>
            <a:r>
              <a:rPr lang="en-US" sz="7600" dirty="0">
                <a:solidFill>
                  <a:schemeClr val="bg2">
                    <a:lumMod val="50000"/>
                  </a:schemeClr>
                </a:solidFill>
                <a:latin typeface="Abadi"/>
              </a:rPr>
              <a:t>Another popular data source for obtaining Falcon 9 Launch data is web scraping related Wiki pages.</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Took the data calculated the number of launches on each site. Then, calculate the number and occurrence of each orbit. Next, Calculate the number and occurrence of mission outcome of the orbits. Lastly, created a landing outcome label from Outcome column (0 if bad outcome, 1 otherwise).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2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21566" y="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9367"/>
            <a:ext cx="10515600" cy="5037844"/>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 collection process involved a combination of API requests from SpaceX REST API and Web Scraping data from a table in SpaceX’s Wikipedia entry.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 Columns are obtained by using SpaceX REST API:</a:t>
            </a:r>
          </a:p>
          <a:p>
            <a:pPr>
              <a:lnSpc>
                <a:spcPct val="100000"/>
              </a:lnSpc>
              <a:spcBef>
                <a:spcPts val="1400"/>
              </a:spcBef>
            </a:pPr>
            <a:r>
              <a:rPr lang="en-US" sz="2200" dirty="0" err="1">
                <a:solidFill>
                  <a:schemeClr val="accent3">
                    <a:lumMod val="25000"/>
                  </a:schemeClr>
                </a:solidFill>
                <a:latin typeface="Abadi" panose="020B0604020104020204" pitchFamily="34" charset="0"/>
              </a:rPr>
              <a:t>FlightNumber</a:t>
            </a:r>
            <a:r>
              <a:rPr lang="en-US" sz="2200" dirty="0">
                <a:solidFill>
                  <a:schemeClr val="accent3">
                    <a:lumMod val="25000"/>
                  </a:schemeClr>
                </a:solidFill>
                <a:latin typeface="Abadi" panose="020B0604020104020204" pitchFamily="34" charset="0"/>
              </a:rPr>
              <a:t>, Date, </a:t>
            </a:r>
            <a:r>
              <a:rPr lang="en-US" sz="2200" dirty="0" err="1">
                <a:solidFill>
                  <a:schemeClr val="accent3">
                    <a:lumMod val="25000"/>
                  </a:schemeClr>
                </a:solidFill>
                <a:latin typeface="Abadi" panose="020B0604020104020204" pitchFamily="34" charset="0"/>
              </a:rPr>
              <a:t>BoosterVersion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Outcome, Flights, </a:t>
            </a:r>
            <a:r>
              <a:rPr lang="en-US" sz="2200" dirty="0" err="1">
                <a:solidFill>
                  <a:schemeClr val="accent3">
                    <a:lumMod val="25000"/>
                  </a:schemeClr>
                </a:solidFill>
                <a:latin typeface="Abadi" panose="020B0604020104020204" pitchFamily="34" charset="0"/>
              </a:rPr>
              <a:t>GridFins</a:t>
            </a:r>
            <a:r>
              <a:rPr lang="en-US" sz="2200" dirty="0">
                <a:solidFill>
                  <a:schemeClr val="accent3">
                    <a:lumMod val="25000"/>
                  </a:schemeClr>
                </a:solidFill>
                <a:latin typeface="Abadi" panose="020B0604020104020204" pitchFamily="34" charset="0"/>
              </a:rPr>
              <a:t>, Reused, Legs, </a:t>
            </a:r>
            <a:r>
              <a:rPr lang="en-US" sz="2200" dirty="0" err="1">
                <a:solidFill>
                  <a:schemeClr val="accent3">
                    <a:lumMod val="25000"/>
                  </a:schemeClr>
                </a:solidFill>
                <a:latin typeface="Abadi" panose="020B0604020104020204" pitchFamily="34" charset="0"/>
              </a:rPr>
              <a:t>LandingPad</a:t>
            </a:r>
            <a:r>
              <a:rPr lang="en-US" sz="2200" dirty="0">
                <a:solidFill>
                  <a:schemeClr val="accent3">
                    <a:lumMod val="25000"/>
                  </a:schemeClr>
                </a:solidFill>
                <a:latin typeface="Abadi" panose="020B0604020104020204" pitchFamily="34" charset="0"/>
              </a:rPr>
              <a:t>, Block, </a:t>
            </a:r>
            <a:r>
              <a:rPr lang="en-US" sz="2200" dirty="0" err="1">
                <a:solidFill>
                  <a:schemeClr val="accent3">
                    <a:lumMod val="25000"/>
                  </a:schemeClr>
                </a:solidFill>
                <a:latin typeface="Abadi" panose="020B0604020104020204" pitchFamily="34" charset="0"/>
              </a:rPr>
              <a:t>ReusedCount</a:t>
            </a:r>
            <a:r>
              <a:rPr lang="en-US" sz="2200" dirty="0">
                <a:solidFill>
                  <a:schemeClr val="accent3">
                    <a:lumMod val="25000"/>
                  </a:schemeClr>
                </a:solidFill>
                <a:latin typeface="Abadi" panose="020B0604020104020204" pitchFamily="34" charset="0"/>
              </a:rPr>
              <a:t>, Serial, Longitude, Latitude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 Columns are obtained by using Wikipedia Web Scraping:</a:t>
            </a:r>
          </a:p>
          <a:p>
            <a:pPr>
              <a:lnSpc>
                <a:spcPct val="100000"/>
              </a:lnSpc>
              <a:spcBef>
                <a:spcPts val="1400"/>
              </a:spcBef>
            </a:pPr>
            <a:r>
              <a:rPr lang="en-US" sz="2200" dirty="0">
                <a:solidFill>
                  <a:schemeClr val="accent3">
                    <a:lumMod val="25000"/>
                  </a:schemeClr>
                </a:solidFill>
                <a:latin typeface="Abadi" panose="020B0604020104020204" pitchFamily="34" charset="0"/>
              </a:rPr>
              <a:t>Flight No., Launch site, Payload,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Customer, Launch outcome, Version Booster, Booster landing, Date, Time</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5EC53-B03F-1CA5-3809-BC172D5074E2}"/>
              </a:ext>
            </a:extLst>
          </p:cNvPr>
          <p:cNvSpPr>
            <a:spLocks noGrp="1"/>
          </p:cNvSpPr>
          <p:nvPr>
            <p:ph type="title"/>
          </p:nvPr>
        </p:nvSpPr>
        <p:spPr/>
        <p:txBody>
          <a:bodyPr/>
          <a:lstStyle/>
          <a:p>
            <a:r>
              <a:rPr lang="en-US" dirty="0"/>
              <a:t>Data Collection: Filtered the </a:t>
            </a:r>
            <a:r>
              <a:rPr lang="en-US" dirty="0" err="1"/>
              <a:t>dataframe</a:t>
            </a:r>
            <a:r>
              <a:rPr lang="en-US" dirty="0"/>
              <a:t> of only Falcon 9 launches</a:t>
            </a:r>
          </a:p>
        </p:txBody>
      </p:sp>
      <p:pic>
        <p:nvPicPr>
          <p:cNvPr id="8" name="Content Placeholder 7">
            <a:extLst>
              <a:ext uri="{FF2B5EF4-FFF2-40B4-BE49-F238E27FC236}">
                <a16:creationId xmlns:a16="http://schemas.microsoft.com/office/drawing/2014/main" id="{90ADA4A9-BF09-51E2-9EB6-42B5099D18C5}"/>
              </a:ext>
            </a:extLst>
          </p:cNvPr>
          <p:cNvPicPr>
            <a:picLocks noGrp="1" noChangeAspect="1"/>
          </p:cNvPicPr>
          <p:nvPr>
            <p:ph idx="1"/>
          </p:nvPr>
        </p:nvPicPr>
        <p:blipFill>
          <a:blip r:embed="rId2"/>
          <a:stretch>
            <a:fillRect/>
          </a:stretch>
        </p:blipFill>
        <p:spPr>
          <a:xfrm>
            <a:off x="838200" y="1921206"/>
            <a:ext cx="10515600" cy="4160175"/>
          </a:xfrm>
          <a:prstGeom prst="rect">
            <a:avLst/>
          </a:prstGeom>
        </p:spPr>
      </p:pic>
    </p:spTree>
    <p:extLst>
      <p:ext uri="{BB962C8B-B14F-4D97-AF65-F5344CB8AC3E}">
        <p14:creationId xmlns:p14="http://schemas.microsoft.com/office/powerpoint/2010/main" val="1465266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purl.org/dc/dcmitype/"/>
    <ds:schemaRef ds:uri="http://schemas.microsoft.com/office/infopath/2007/PartnerControls"/>
    <ds:schemaRef ds:uri="155be751-a274-42e8-93fb-f39d3b9bccc8"/>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f80a141d-92ca-4d3d-9308-f7e7b1d44ce8"/>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19153</TotalTime>
  <Words>2997</Words>
  <Application>Microsoft Office PowerPoint</Application>
  <PresentationFormat>Widescreen</PresentationFormat>
  <Paragraphs>303</Paragraphs>
  <Slides>52</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Abadi</vt:lpstr>
      <vt:lpstr>Arial</vt:lpstr>
      <vt:lpstr>Calibri</vt:lpstr>
      <vt:lpstr>Courier New</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Collection: Filtered the dataframe of only Falcon 9 launches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Explanation:</vt:lpstr>
      <vt:lpstr>PowerPoint Presentation</vt:lpstr>
      <vt:lpstr>PowerPoint Presentation</vt:lpstr>
      <vt:lpstr>Explanation: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Explanation:</vt:lpstr>
      <vt:lpstr>PowerPoint Presentation</vt:lpstr>
      <vt:lpstr>PowerPoint Presentation</vt:lpstr>
      <vt:lpstr>PowerPoint Presentation</vt:lpstr>
      <vt:lpstr>Explanation:</vt:lpstr>
      <vt:lpstr>PowerPoint Presentation</vt:lpstr>
      <vt:lpstr>Scores and Accuracy of the Test Set</vt:lpstr>
      <vt:lpstr>Explanation:</vt:lpstr>
      <vt:lpstr>PowerPoint Presentation</vt:lpstr>
      <vt:lpstr>Special Thanks to: Instructors Coursera IBM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Keith Jackson</cp:lastModifiedBy>
  <cp:revision>207</cp:revision>
  <dcterms:created xsi:type="dcterms:W3CDTF">2021-04-29T18:58:34Z</dcterms:created>
  <dcterms:modified xsi:type="dcterms:W3CDTF">2025-09-18T19:11:46Z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